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567" r:id="rId3"/>
    <p:sldId id="629" r:id="rId4"/>
    <p:sldId id="572" r:id="rId5"/>
    <p:sldId id="578" r:id="rId6"/>
    <p:sldId id="630" r:id="rId7"/>
    <p:sldId id="618" r:id="rId8"/>
    <p:sldId id="631" r:id="rId9"/>
    <p:sldId id="573" r:id="rId10"/>
    <p:sldId id="632" r:id="rId11"/>
    <p:sldId id="637" r:id="rId12"/>
    <p:sldId id="640" r:id="rId13"/>
    <p:sldId id="638" r:id="rId14"/>
    <p:sldId id="641" r:id="rId15"/>
    <p:sldId id="636" r:id="rId16"/>
    <p:sldId id="589" r:id="rId17"/>
    <p:sldId id="605" r:id="rId18"/>
    <p:sldId id="585" r:id="rId19"/>
    <p:sldId id="586" r:id="rId20"/>
    <p:sldId id="642" r:id="rId21"/>
    <p:sldId id="580" r:id="rId22"/>
    <p:sldId id="581" r:id="rId23"/>
    <p:sldId id="582" r:id="rId24"/>
    <p:sldId id="583" r:id="rId25"/>
    <p:sldId id="643" r:id="rId26"/>
    <p:sldId id="628" r:id="rId27"/>
    <p:sldId id="620" r:id="rId28"/>
    <p:sldId id="591" r:id="rId29"/>
    <p:sldId id="587" r:id="rId30"/>
    <p:sldId id="588" r:id="rId31"/>
    <p:sldId id="633" r:id="rId32"/>
    <p:sldId id="653" r:id="rId33"/>
    <p:sldId id="647" r:id="rId34"/>
    <p:sldId id="654" r:id="rId35"/>
    <p:sldId id="655" r:id="rId36"/>
    <p:sldId id="656" r:id="rId37"/>
    <p:sldId id="665" r:id="rId38"/>
    <p:sldId id="648" r:id="rId39"/>
    <p:sldId id="649" r:id="rId40"/>
    <p:sldId id="657" r:id="rId41"/>
    <p:sldId id="660" r:id="rId42"/>
    <p:sldId id="668" r:id="rId43"/>
    <p:sldId id="658" r:id="rId44"/>
    <p:sldId id="661" r:id="rId45"/>
    <p:sldId id="659" r:id="rId46"/>
    <p:sldId id="662" r:id="rId47"/>
    <p:sldId id="666" r:id="rId48"/>
    <p:sldId id="667" r:id="rId49"/>
    <p:sldId id="650" r:id="rId50"/>
    <p:sldId id="663" r:id="rId51"/>
    <p:sldId id="634" r:id="rId52"/>
    <p:sldId id="651" r:id="rId53"/>
    <p:sldId id="664" r:id="rId54"/>
    <p:sldId id="652" r:id="rId55"/>
    <p:sldId id="635" r:id="rId56"/>
    <p:sldId id="576" r:id="rId57"/>
    <p:sldId id="577" r:id="rId58"/>
    <p:sldId id="599" r:id="rId59"/>
    <p:sldId id="669" r:id="rId60"/>
    <p:sldId id="598" r:id="rId61"/>
    <p:sldId id="592" r:id="rId62"/>
    <p:sldId id="609" r:id="rId63"/>
  </p:sldIdLst>
  <p:sldSz cx="10693400" cy="7561263"/>
  <p:notesSz cx="9928225" cy="6797675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  <p:cmAuthor id="4" name="PME" initials="P" lastIdx="30" clrIdx="3">
    <p:extLst>
      <p:ext uri="{19B8F6BF-5375-455C-9EA6-DF929625EA0E}">
        <p15:presenceInfo xmlns:p15="http://schemas.microsoft.com/office/powerpoint/2012/main" userId="PME" providerId="None"/>
      </p:ext>
    </p:extLst>
  </p:cmAuthor>
  <p:cmAuthor id="5" name="安志 袁" initials="安志 [2]" lastIdx="4" clrIdx="4">
    <p:extLst>
      <p:ext uri="{19B8F6BF-5375-455C-9EA6-DF929625EA0E}">
        <p15:presenceInfo xmlns:p15="http://schemas.microsoft.com/office/powerpoint/2012/main" userId="b47ed99dc5915f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9CB8"/>
    <a:srgbClr val="9BBB59"/>
    <a:srgbClr val="7690AF"/>
    <a:srgbClr val="0000FF"/>
    <a:srgbClr val="385D8A"/>
    <a:srgbClr val="866CA6"/>
    <a:srgbClr val="00FF00"/>
    <a:srgbClr val="4BACC6"/>
    <a:srgbClr val="00B050"/>
    <a:srgbClr val="946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04" autoAdjust="0"/>
    <p:restoredTop sz="95041" autoAdjust="0"/>
  </p:normalViewPr>
  <p:slideViewPr>
    <p:cSldViewPr snapToGrid="0">
      <p:cViewPr varScale="1">
        <p:scale>
          <a:sx n="140" d="100"/>
          <a:sy n="140" d="100"/>
        </p:scale>
        <p:origin x="1860" y="126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-1140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64" d="100"/>
          <a:sy n="164" d="100"/>
        </p:scale>
        <p:origin x="2514" y="132"/>
      </p:cViewPr>
      <p:guideLst>
        <p:guide orient="horz" pos="2141"/>
        <p:guide pos="3127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24-07-24T09:46:07.831" idx="4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6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3697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2024/7/24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160713" y="509588"/>
            <a:ext cx="36068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160713" y="509588"/>
            <a:ext cx="3606800" cy="25495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siang.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412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98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MCLMS: multichannel least mean square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40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Minimize mean square error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3249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2024/7/24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2024/7/24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2024/7/24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2024/7/24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2024/7/24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2024/7/24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2024/7/24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2024/7/24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png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9.png"/><Relationship Id="rId4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9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2.png"/><Relationship Id="rId4" Type="http://schemas.openxmlformats.org/officeDocument/2006/relationships/image" Target="../media/image3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0.png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20.png"/><Relationship Id="rId4" Type="http://schemas.openxmlformats.org/officeDocument/2006/relationships/image" Target="../media/image35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6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3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2.png"/><Relationship Id="rId11" Type="http://schemas.openxmlformats.org/officeDocument/2006/relationships/image" Target="../media/image50.wmf"/><Relationship Id="rId5" Type="http://schemas.openxmlformats.org/officeDocument/2006/relationships/image" Target="../media/image49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4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audio" Target="../media/media13.wav"/><Relationship Id="rId3" Type="http://schemas.microsoft.com/office/2007/relationships/media" Target="../media/media2.wav"/><Relationship Id="rId21" Type="http://schemas.microsoft.com/office/2007/relationships/media" Target="../media/media11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microsoft.com/office/2007/relationships/media" Target="../media/media13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28" Type="http://schemas.openxmlformats.org/officeDocument/2006/relationships/image" Target="../media/image59.png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Relationship Id="rId27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image" Target="../media/image63.png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60.w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62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.wav"/><Relationship Id="rId3" Type="http://schemas.microsoft.com/office/2007/relationships/media" Target="../media/media1.wav"/><Relationship Id="rId7" Type="http://schemas.microsoft.com/office/2007/relationships/media" Target="../media/media16.wav"/><Relationship Id="rId12" Type="http://schemas.openxmlformats.org/officeDocument/2006/relationships/image" Target="../media/image59.png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audio" Target="../media/media15.wav"/><Relationship Id="rId11" Type="http://schemas.openxmlformats.org/officeDocument/2006/relationships/slideLayout" Target="../slideLayouts/slideLayout2.xml"/><Relationship Id="rId5" Type="http://schemas.microsoft.com/office/2007/relationships/media" Target="../media/media15.wav"/><Relationship Id="rId10" Type="http://schemas.openxmlformats.org/officeDocument/2006/relationships/audio" Target="../media/media17.wav"/><Relationship Id="rId4" Type="http://schemas.openxmlformats.org/officeDocument/2006/relationships/audio" Target="../media/media1.wav"/><Relationship Id="rId9" Type="http://schemas.microsoft.com/office/2007/relationships/media" Target="../media/media17.wav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audio" Target="../media/media21.wav"/><Relationship Id="rId13" Type="http://schemas.microsoft.com/office/2007/relationships/media" Target="../media/media1.wav"/><Relationship Id="rId3" Type="http://schemas.microsoft.com/office/2007/relationships/media" Target="../media/media19.wav"/><Relationship Id="rId7" Type="http://schemas.microsoft.com/office/2007/relationships/media" Target="../media/media21.wav"/><Relationship Id="rId12" Type="http://schemas.openxmlformats.org/officeDocument/2006/relationships/audio" Target="../media/media17.wav"/><Relationship Id="rId2" Type="http://schemas.openxmlformats.org/officeDocument/2006/relationships/audio" Target="../media/media18.wav"/><Relationship Id="rId16" Type="http://schemas.openxmlformats.org/officeDocument/2006/relationships/image" Target="../media/image59.png"/><Relationship Id="rId1" Type="http://schemas.microsoft.com/office/2007/relationships/media" Target="../media/media18.wav"/><Relationship Id="rId6" Type="http://schemas.openxmlformats.org/officeDocument/2006/relationships/audio" Target="../media/media20.wav"/><Relationship Id="rId11" Type="http://schemas.microsoft.com/office/2007/relationships/media" Target="../media/media17.wav"/><Relationship Id="rId5" Type="http://schemas.microsoft.com/office/2007/relationships/media" Target="../media/media20.wav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22.wav"/><Relationship Id="rId4" Type="http://schemas.openxmlformats.org/officeDocument/2006/relationships/audio" Target="../media/media19.wav"/><Relationship Id="rId9" Type="http://schemas.microsoft.com/office/2007/relationships/media" Target="../media/media22.wav"/><Relationship Id="rId14" Type="http://schemas.openxmlformats.org/officeDocument/2006/relationships/audio" Target="../media/media1.wav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64.png"/><Relationship Id="rId7" Type="http://schemas.openxmlformats.org/officeDocument/2006/relationships/image" Target="../media/image6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7.bin"/><Relationship Id="rId9" Type="http://schemas.openxmlformats.org/officeDocument/2006/relationships/image" Target="../media/image61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74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7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864989" y="2019645"/>
            <a:ext cx="6583301" cy="3970607"/>
          </a:xfrm>
        </p:spPr>
        <p:txBody>
          <a:bodyPr/>
          <a:lstStyle/>
          <a:p>
            <a:pPr algn="ctr"/>
            <a:r>
              <a:rPr lang="zh-TW" altLang="zh-TW" sz="2400" dirty="0">
                <a:solidFill>
                  <a:srgbClr val="000000"/>
                </a:solidFill>
                <a:effectLst/>
              </a:rPr>
              <a:t>聲學傳遞函數盲估計以應用於去混響、聲源分離以及增強</a:t>
            </a:r>
            <a:br>
              <a:rPr lang="en-US" altLang="zh-TW" sz="2400" dirty="0">
                <a:solidFill>
                  <a:srgbClr val="000000"/>
                </a:solidFill>
                <a:effectLst/>
              </a:rPr>
            </a:br>
            <a:r>
              <a:rPr lang="en-US" altLang="zh-TW" sz="2400" kern="0" dirty="0">
                <a:effectLst/>
              </a:rPr>
              <a:t>Blind estimation of acoustic transfer functions with application to signal dereverberation, source separation, and speech enhancement</a:t>
            </a:r>
            <a:br>
              <a:rPr lang="en-US" altLang="zh-TW" dirty="0"/>
            </a:br>
            <a:r>
              <a:rPr lang="en-US" altLang="zh-TW" sz="2000" b="0" dirty="0">
                <a:solidFill>
                  <a:srgbClr val="8A0045"/>
                </a:solidFill>
              </a:rPr>
              <a:t>Date</a:t>
            </a:r>
            <a:r>
              <a:rPr lang="zh-TW" altLang="en-US" sz="2000" b="0" dirty="0">
                <a:solidFill>
                  <a:srgbClr val="8A0045"/>
                </a:solidFill>
              </a:rPr>
              <a:t>：</a:t>
            </a:r>
            <a:r>
              <a:rPr lang="en-US" altLang="zh-TW" sz="2000" b="0" dirty="0">
                <a:solidFill>
                  <a:srgbClr val="8A0045"/>
                </a:solidFill>
              </a:rPr>
              <a:t>2024. 07. 24</a:t>
            </a:r>
            <a:endParaRPr lang="zh-TW" altLang="en-US" sz="2000" dirty="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84985" y="5842696"/>
            <a:ext cx="2740741" cy="102463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 dirty="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E41B5E-4123-48A6-87E8-D5FDD810F68E}"/>
              </a:ext>
            </a:extLst>
          </p:cNvPr>
          <p:cNvSpPr txBox="1"/>
          <p:nvPr/>
        </p:nvSpPr>
        <p:spPr>
          <a:xfrm>
            <a:off x="4106788" y="6001069"/>
            <a:ext cx="53464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Presenter: 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袁安志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Research supervisor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白明憲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4 Proposed method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Flow chart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TDOA-based source localization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Pre-processing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Wiener filter approach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RLS approach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Kalman approach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ATF reconstruction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Parameters optimization</a:t>
            </a:r>
          </a:p>
          <a:p>
            <a:pPr lvl="1">
              <a:lnSpc>
                <a:spcPct val="120000"/>
              </a:lnSpc>
            </a:pPr>
            <a:endParaRPr lang="en-US" altLang="zh-TW" sz="1600" b="1" dirty="0"/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838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4041" y="161067"/>
            <a:ext cx="7123429" cy="633276"/>
          </a:xfrm>
        </p:spPr>
        <p:txBody>
          <a:bodyPr/>
          <a:lstStyle/>
          <a:p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3BAECEA-0AFE-476E-871C-F93DB4354F31}"/>
              </a:ext>
            </a:extLst>
          </p:cNvPr>
          <p:cNvSpPr/>
          <p:nvPr/>
        </p:nvSpPr>
        <p:spPr>
          <a:xfrm>
            <a:off x="1089561" y="3516058"/>
            <a:ext cx="1355945" cy="84735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(WPE)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8E09ADC4-33F5-4168-BEF0-90CE1A82078F}"/>
              </a:ext>
            </a:extLst>
          </p:cNvPr>
          <p:cNvSpPr/>
          <p:nvPr/>
        </p:nvSpPr>
        <p:spPr>
          <a:xfrm>
            <a:off x="2657959" y="3668753"/>
            <a:ext cx="1417209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beamformer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B61238E-0541-4077-8F66-EC0822F9E6CB}"/>
              </a:ext>
            </a:extLst>
          </p:cNvPr>
          <p:cNvSpPr/>
          <p:nvPr/>
        </p:nvSpPr>
        <p:spPr>
          <a:xfrm>
            <a:off x="4287621" y="3572776"/>
            <a:ext cx="2041709" cy="85453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CTF coefficients estimated approach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950CD88-F51C-4025-A90E-3E8236505487}"/>
              </a:ext>
            </a:extLst>
          </p:cNvPr>
          <p:cNvSpPr/>
          <p:nvPr/>
        </p:nvSpPr>
        <p:spPr>
          <a:xfrm>
            <a:off x="6541783" y="3664944"/>
            <a:ext cx="1599322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ATF reconstruction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5DFBE93F-DF4C-48E6-9D30-F106516F2521}"/>
              </a:ext>
            </a:extLst>
          </p:cNvPr>
          <p:cNvSpPr/>
          <p:nvPr/>
        </p:nvSpPr>
        <p:spPr>
          <a:xfrm>
            <a:off x="5603527" y="1965635"/>
            <a:ext cx="1451605" cy="64633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optimization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96A3C037-CBB7-4950-A410-3469E15D0720}"/>
              </a:ext>
            </a:extLst>
          </p:cNvPr>
          <p:cNvSpPr/>
          <p:nvPr/>
        </p:nvSpPr>
        <p:spPr>
          <a:xfrm>
            <a:off x="8353559" y="3625883"/>
            <a:ext cx="1757284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Acoustic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8F8550-0451-43A5-A930-ABAE7F3D2943}"/>
                  </a:ext>
                </a:extLst>
              </p:cNvPr>
              <p:cNvSpPr txBox="1"/>
              <p:nvPr/>
            </p:nvSpPr>
            <p:spPr>
              <a:xfrm>
                <a:off x="2368234" y="1722965"/>
                <a:ext cx="8092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 defTabSz="914400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8F8550-0451-43A5-A930-ABAE7F3D2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234" y="1722965"/>
                <a:ext cx="809223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5B882B0D-43CD-437E-82AE-E9327AFEF3DF}"/>
              </a:ext>
            </a:extLst>
          </p:cNvPr>
          <p:cNvSpPr/>
          <p:nvPr/>
        </p:nvSpPr>
        <p:spPr>
          <a:xfrm>
            <a:off x="1385270" y="2029694"/>
            <a:ext cx="896094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A4809C6-A64D-46AC-932E-34B3D45C4F57}"/>
                  </a:ext>
                </a:extLst>
              </p:cNvPr>
              <p:cNvSpPr txBox="1"/>
              <p:nvPr/>
            </p:nvSpPr>
            <p:spPr>
              <a:xfrm>
                <a:off x="-29408" y="4029718"/>
                <a:ext cx="756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A4809C6-A64D-46AC-932E-34B3D45C4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08" y="4029718"/>
                <a:ext cx="756719" cy="369332"/>
              </a:xfrm>
              <a:prstGeom prst="rect">
                <a:avLst/>
              </a:prstGeom>
              <a:blipFill>
                <a:blip r:embed="rId4"/>
                <a:stretch>
                  <a:fillRect r="-11290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DF926F7-00C7-4E7C-95DD-AC59A67B6BC9}"/>
                  </a:ext>
                </a:extLst>
              </p:cNvPr>
              <p:cNvSpPr txBox="1"/>
              <p:nvPr/>
            </p:nvSpPr>
            <p:spPr>
              <a:xfrm>
                <a:off x="2071321" y="4397776"/>
                <a:ext cx="10864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𝑊𝑃𝐸</m:t>
                        </m:r>
                      </m:sub>
                      <m:sup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DF926F7-00C7-4E7C-95DD-AC59A67B6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321" y="4397776"/>
                <a:ext cx="1086405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C6E2C9B2-33CE-42A4-AE82-5BA861657CBC}"/>
              </a:ext>
            </a:extLst>
          </p:cNvPr>
          <p:cNvSpPr txBox="1"/>
          <p:nvPr/>
        </p:nvSpPr>
        <p:spPr>
          <a:xfrm>
            <a:off x="3868149" y="4348920"/>
            <a:ext cx="1086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zh-TW" sz="1800" b="0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zh-TW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ED49BD1-1AFD-4D98-AA68-FBB82D86F69D}"/>
                  </a:ext>
                </a:extLst>
              </p:cNvPr>
              <p:cNvSpPr txBox="1"/>
              <p:nvPr/>
            </p:nvSpPr>
            <p:spPr>
              <a:xfrm>
                <a:off x="7373962" y="2572049"/>
                <a:ext cx="307016" cy="37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1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ED49BD1-1AFD-4D98-AA68-FBB82D86F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962" y="2572049"/>
                <a:ext cx="307016" cy="377604"/>
              </a:xfrm>
              <a:prstGeom prst="rect">
                <a:avLst/>
              </a:prstGeom>
              <a:blipFill>
                <a:blip r:embed="rId6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0BAECDF-8D51-4908-BDA1-09CAEB7B166F}"/>
                  </a:ext>
                </a:extLst>
              </p:cNvPr>
              <p:cNvSpPr txBox="1"/>
              <p:nvPr/>
            </p:nvSpPr>
            <p:spPr>
              <a:xfrm>
                <a:off x="7527470" y="4327198"/>
                <a:ext cx="14446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1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</m:acc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0BAECDF-8D51-4908-BDA1-09CAEB7B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470" y="4327198"/>
                <a:ext cx="1444678" cy="369332"/>
              </a:xfrm>
              <a:prstGeom prst="rect">
                <a:avLst/>
              </a:prstGeom>
              <a:blipFill>
                <a:blip r:embed="rId7"/>
                <a:stretch>
                  <a:fillRect t="-10000" r="-590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F163EC0F-9EB2-407E-8F86-08F90544C99B}"/>
                  </a:ext>
                </a:extLst>
              </p:cNvPr>
              <p:cNvSpPr txBox="1"/>
              <p:nvPr/>
            </p:nvSpPr>
            <p:spPr>
              <a:xfrm>
                <a:off x="10070313" y="4242647"/>
                <a:ext cx="6763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F163EC0F-9EB2-407E-8F86-08F90544C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313" y="4242647"/>
                <a:ext cx="676399" cy="369332"/>
              </a:xfrm>
              <a:prstGeom prst="rect">
                <a:avLst/>
              </a:prstGeom>
              <a:blipFill>
                <a:blip r:embed="rId8"/>
                <a:stretch>
                  <a:fillRect t="-491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07D2547D-5362-43D1-8ED8-258D8288B6CB}"/>
                  </a:ext>
                </a:extLst>
              </p:cNvPr>
              <p:cNvSpPr txBox="1"/>
              <p:nvPr/>
            </p:nvSpPr>
            <p:spPr>
              <a:xfrm>
                <a:off x="6282049" y="4363411"/>
                <a:ext cx="307016" cy="37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1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07D2547D-5362-43D1-8ED8-258D8288B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049" y="4363411"/>
                <a:ext cx="307016" cy="377604"/>
              </a:xfrm>
              <a:prstGeom prst="rect">
                <a:avLst/>
              </a:prstGeom>
              <a:blipFill>
                <a:blip r:embed="rId9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A863C94E-142A-4BD8-8A59-B23895CE5BC9}"/>
              </a:ext>
            </a:extLst>
          </p:cNvPr>
          <p:cNvCxnSpPr>
            <a:cxnSpLocks/>
          </p:cNvCxnSpPr>
          <p:nvPr/>
        </p:nvCxnSpPr>
        <p:spPr>
          <a:xfrm>
            <a:off x="466218" y="3955269"/>
            <a:ext cx="6167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7ED7FB98-DE00-4942-AD51-F89C307F2915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725766" y="4259159"/>
            <a:ext cx="8506435" cy="86210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DF2C80A7-B41C-43FB-AB9A-745973DB77B2}"/>
              </a:ext>
            </a:extLst>
          </p:cNvPr>
          <p:cNvCxnSpPr>
            <a:stCxn id="77" idx="3"/>
            <a:endCxn id="20" idx="0"/>
          </p:cNvCxnSpPr>
          <p:nvPr/>
        </p:nvCxnSpPr>
        <p:spPr>
          <a:xfrm>
            <a:off x="2281364" y="2346332"/>
            <a:ext cx="3027112" cy="12264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EFC7D118-DB69-4253-98D8-F270162DB1E5}"/>
              </a:ext>
            </a:extLst>
          </p:cNvPr>
          <p:cNvCxnSpPr>
            <a:cxnSpLocks/>
          </p:cNvCxnSpPr>
          <p:nvPr/>
        </p:nvCxnSpPr>
        <p:spPr>
          <a:xfrm flipV="1">
            <a:off x="725766" y="3955269"/>
            <a:ext cx="0" cy="11659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接點: 肘形 70">
            <a:extLst>
              <a:ext uri="{FF2B5EF4-FFF2-40B4-BE49-F238E27FC236}">
                <a16:creationId xmlns:a16="http://schemas.microsoft.com/office/drawing/2014/main" id="{98637038-04F9-481A-B510-C060766A5569}"/>
              </a:ext>
            </a:extLst>
          </p:cNvPr>
          <p:cNvCxnSpPr>
            <a:endCxn id="77" idx="1"/>
          </p:cNvCxnSpPr>
          <p:nvPr/>
        </p:nvCxnSpPr>
        <p:spPr>
          <a:xfrm rot="5400000" flipH="1" flipV="1">
            <a:off x="251050" y="2821049"/>
            <a:ext cx="1608937" cy="65950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DD5A685A-21DA-480C-8336-C6105F5D7CF2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10110843" y="3942521"/>
            <a:ext cx="397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4B1FBBC7-A306-4E97-AC6C-00F6F4A3C8C2}"/>
              </a:ext>
            </a:extLst>
          </p:cNvPr>
          <p:cNvCxnSpPr/>
          <p:nvPr/>
        </p:nvCxnSpPr>
        <p:spPr>
          <a:xfrm>
            <a:off x="4075168" y="4000044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B163469D-6243-40C5-9174-44F50A1E93D6}"/>
              </a:ext>
            </a:extLst>
          </p:cNvPr>
          <p:cNvCxnSpPr/>
          <p:nvPr/>
        </p:nvCxnSpPr>
        <p:spPr>
          <a:xfrm>
            <a:off x="6350020" y="3995726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5D46CE89-B1BC-4547-BCA3-BB2B0655B965}"/>
              </a:ext>
            </a:extLst>
          </p:cNvPr>
          <p:cNvCxnSpPr/>
          <p:nvPr/>
        </p:nvCxnSpPr>
        <p:spPr>
          <a:xfrm>
            <a:off x="8141105" y="3981582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0B09A68E-C7B9-4957-94CE-9FA41B9470E0}"/>
              </a:ext>
            </a:extLst>
          </p:cNvPr>
          <p:cNvCxnSpPr/>
          <p:nvPr/>
        </p:nvCxnSpPr>
        <p:spPr>
          <a:xfrm>
            <a:off x="2466197" y="3995726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8A08B15F-4DF9-47AC-A53D-3955C09E62B6}"/>
              </a:ext>
            </a:extLst>
          </p:cNvPr>
          <p:cNvCxnSpPr>
            <a:cxnSpLocks/>
            <a:stCxn id="28" idx="3"/>
            <a:endCxn id="26" idx="0"/>
          </p:cNvCxnSpPr>
          <p:nvPr/>
        </p:nvCxnSpPr>
        <p:spPr>
          <a:xfrm>
            <a:off x="7055132" y="2288801"/>
            <a:ext cx="286312" cy="137614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FEF59B4B-0F55-4EDB-9B02-72B6BCFFE048}"/>
              </a:ext>
            </a:extLst>
          </p:cNvPr>
          <p:cNvCxnSpPr>
            <a:cxnSpLocks/>
          </p:cNvCxnSpPr>
          <p:nvPr/>
        </p:nvCxnSpPr>
        <p:spPr>
          <a:xfrm flipV="1">
            <a:off x="5945945" y="2611966"/>
            <a:ext cx="0" cy="957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4EDA9E2B-135B-4A87-88BF-8EF25077CA04}"/>
              </a:ext>
            </a:extLst>
          </p:cNvPr>
          <p:cNvSpPr/>
          <p:nvPr/>
        </p:nvSpPr>
        <p:spPr>
          <a:xfrm>
            <a:off x="1531778" y="5315404"/>
            <a:ext cx="1672912" cy="79565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92151CA5-4123-4FA2-9F5C-A482ED2122A7}"/>
              </a:ext>
            </a:extLst>
          </p:cNvPr>
          <p:cNvCxnSpPr>
            <a:cxnSpLocks/>
            <a:stCxn id="43" idx="3"/>
            <a:endCxn id="18" idx="2"/>
          </p:cNvCxnSpPr>
          <p:nvPr/>
        </p:nvCxnSpPr>
        <p:spPr>
          <a:xfrm flipV="1">
            <a:off x="3204690" y="4302029"/>
            <a:ext cx="161874" cy="14112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6C98FBCC-6F16-45DF-BD46-5DFAA22A5206}"/>
              </a:ext>
            </a:extLst>
          </p:cNvPr>
          <p:cNvCxnSpPr>
            <a:cxnSpLocks/>
          </p:cNvCxnSpPr>
          <p:nvPr/>
        </p:nvCxnSpPr>
        <p:spPr>
          <a:xfrm>
            <a:off x="915070" y="5731935"/>
            <a:ext cx="6167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F697A85D-C13C-4B97-9FCE-13C1D1DFFB35}"/>
                  </a:ext>
                </a:extLst>
              </p:cNvPr>
              <p:cNvSpPr txBox="1"/>
              <p:nvPr/>
            </p:nvSpPr>
            <p:spPr>
              <a:xfrm>
                <a:off x="-88718" y="5885961"/>
                <a:ext cx="228847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  <m:d>
                        <m:dPr>
                          <m:ctrlP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TW" sz="18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TW" sz="18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and</a:t>
                </a:r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mics positions</a:t>
                </a:r>
                <a:endParaRPr lang="zh-TW" altLang="en-US" sz="1800" dirty="0"/>
              </a:p>
              <a:p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F697A85D-C13C-4B97-9FCE-13C1D1DFF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8718" y="5885961"/>
                <a:ext cx="2288471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字方塊 50">
            <a:extLst>
              <a:ext uri="{FF2B5EF4-FFF2-40B4-BE49-F238E27FC236}">
                <a16:creationId xmlns:a16="http://schemas.microsoft.com/office/drawing/2014/main" id="{8FC7D8F9-349F-4808-B03F-4690B1767829}"/>
              </a:ext>
            </a:extLst>
          </p:cNvPr>
          <p:cNvSpPr txBox="1"/>
          <p:nvPr/>
        </p:nvSpPr>
        <p:spPr>
          <a:xfrm>
            <a:off x="3377855" y="5356125"/>
            <a:ext cx="1576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position</a:t>
            </a:r>
            <a:endParaRPr lang="zh-TW" altLang="en-US" sz="1800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9EDDFE38-0D02-4233-A406-F08582C2DBE1}"/>
              </a:ext>
            </a:extLst>
          </p:cNvPr>
          <p:cNvSpPr/>
          <p:nvPr/>
        </p:nvSpPr>
        <p:spPr>
          <a:xfrm>
            <a:off x="924047" y="3451387"/>
            <a:ext cx="3198400" cy="975742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415A69F-D739-43E8-9C07-C830002848A3}"/>
              </a:ext>
            </a:extLst>
          </p:cNvPr>
          <p:cNvSpPr/>
          <p:nvPr/>
        </p:nvSpPr>
        <p:spPr>
          <a:xfrm>
            <a:off x="-170683" y="2949325"/>
            <a:ext cx="2935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43C79F9B-2710-4AA1-972E-9D2CF0B3EFA9}"/>
              </a:ext>
            </a:extLst>
          </p:cNvPr>
          <p:cNvSpPr/>
          <p:nvPr/>
        </p:nvSpPr>
        <p:spPr>
          <a:xfrm>
            <a:off x="5542224" y="1884328"/>
            <a:ext cx="1599322" cy="854537"/>
          </a:xfrm>
          <a:prstGeom prst="roundRect">
            <a:avLst/>
          </a:prstGeom>
          <a:noFill/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7A956F8-38B8-48CD-A3D4-07C7667CC4CB}"/>
              </a:ext>
            </a:extLst>
          </p:cNvPr>
          <p:cNvSpPr/>
          <p:nvPr/>
        </p:nvSpPr>
        <p:spPr>
          <a:xfrm>
            <a:off x="3819010" y="1398841"/>
            <a:ext cx="4846022" cy="475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optimization</a:t>
            </a: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2AD7066D-3F4F-4671-9756-AF9ABAF6FCDD}"/>
              </a:ext>
            </a:extLst>
          </p:cNvPr>
          <p:cNvSpPr/>
          <p:nvPr/>
        </p:nvSpPr>
        <p:spPr>
          <a:xfrm>
            <a:off x="6466482" y="3585239"/>
            <a:ext cx="1721905" cy="763682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FF00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ECC65DD-54F6-4BAF-BA4A-790CE51E2047}"/>
              </a:ext>
            </a:extLst>
          </p:cNvPr>
          <p:cNvSpPr/>
          <p:nvPr/>
        </p:nvSpPr>
        <p:spPr>
          <a:xfrm>
            <a:off x="5451688" y="3069524"/>
            <a:ext cx="3379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ATF reconstruction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C843165-51F9-4EA9-AABC-8822929C1FC6}"/>
              </a:ext>
            </a:extLst>
          </p:cNvPr>
          <p:cNvSpPr/>
          <p:nvPr/>
        </p:nvSpPr>
        <p:spPr>
          <a:xfrm>
            <a:off x="1901991" y="2425511"/>
            <a:ext cx="61051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 approach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RLS approach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 approach</a:t>
            </a: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84FDB0BD-226B-4F74-A840-4883804D61BC}"/>
              </a:ext>
            </a:extLst>
          </p:cNvPr>
          <p:cNvSpPr/>
          <p:nvPr/>
        </p:nvSpPr>
        <p:spPr>
          <a:xfrm>
            <a:off x="4212320" y="3494464"/>
            <a:ext cx="2177139" cy="1008425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7A005113-D148-45C8-8E98-5EAA89C8DE2B}"/>
              </a:ext>
            </a:extLst>
          </p:cNvPr>
          <p:cNvSpPr/>
          <p:nvPr/>
        </p:nvSpPr>
        <p:spPr>
          <a:xfrm>
            <a:off x="1452664" y="5230275"/>
            <a:ext cx="1835286" cy="959032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AF8E38B-3120-49D1-8C30-136FE883C5AA}"/>
              </a:ext>
            </a:extLst>
          </p:cNvPr>
          <p:cNvSpPr/>
          <p:nvPr/>
        </p:nvSpPr>
        <p:spPr>
          <a:xfrm>
            <a:off x="1531777" y="6289553"/>
            <a:ext cx="505728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  <a:endParaRPr lang="zh-TW" altLang="en-US" sz="1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85956" lvl="2" indent="-342900">
              <a:buFont typeface="Arial" panose="020B0604020202020204" pitchFamily="34" charset="0"/>
              <a:buChar char="•"/>
            </a:pPr>
            <a:endParaRPr lang="en-US" altLang="zh-TW" sz="1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4" name="物件 53">
            <a:extLst>
              <a:ext uri="{FF2B5EF4-FFF2-40B4-BE49-F238E27FC236}">
                <a16:creationId xmlns:a16="http://schemas.microsoft.com/office/drawing/2014/main" id="{0F70A7BB-116E-4E85-BFF6-6842E96A4B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864154"/>
              </p:ext>
            </p:extLst>
          </p:nvPr>
        </p:nvGraphicFramePr>
        <p:xfrm>
          <a:off x="1727688" y="850174"/>
          <a:ext cx="1710598" cy="542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8" name="Equation" r:id="rId11" imgW="761760" imgH="241200" progId="Equation.DSMT4">
                  <p:embed/>
                </p:oleObj>
              </mc:Choice>
              <mc:Fallback>
                <p:oleObj name="Equation" r:id="rId11" imgW="761760" imgH="241200" progId="Equation.DSMT4">
                  <p:embed/>
                  <p:pic>
                    <p:nvPicPr>
                      <p:cNvPr id="7" name="物件 6">
                        <a:extLst>
                          <a:ext uri="{FF2B5EF4-FFF2-40B4-BE49-F238E27FC236}">
                            <a16:creationId xmlns:a16="http://schemas.microsoft.com/office/drawing/2014/main" id="{D42713C8-4270-4205-AE18-5611481DF0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27688" y="850174"/>
                        <a:ext cx="1710598" cy="542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4262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5E62FEB-4026-4A77-87D1-BDC3482A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307" y="638780"/>
            <a:ext cx="3842782" cy="165430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DCD33C9-50B4-4E6C-A56C-344273EE2AB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92" y="2230958"/>
            <a:ext cx="5077885" cy="3099345"/>
          </a:xfrm>
          <a:prstGeom prst="rect">
            <a:avLst/>
          </a:prstGeom>
          <a:noFill/>
        </p:spPr>
      </p:pic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F4A8D65F-B094-45B5-BD72-9A1447A256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171820"/>
              </p:ext>
            </p:extLst>
          </p:nvPr>
        </p:nvGraphicFramePr>
        <p:xfrm>
          <a:off x="6515307" y="2603435"/>
          <a:ext cx="3699789" cy="4319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5" name="Equation" r:id="rId5" imgW="2044440" imgH="2387520" progId="Equation.DSMT4">
                  <p:embed/>
                </p:oleObj>
              </mc:Choice>
              <mc:Fallback>
                <p:oleObj name="Equation" r:id="rId5" imgW="2044440" imgH="2387520" progId="Equation.DSMT4">
                  <p:embed/>
                  <p:pic>
                    <p:nvPicPr>
                      <p:cNvPr id="38" name="物件 3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15307" y="2603435"/>
                        <a:ext cx="3699789" cy="4319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5071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58063B21-94D9-4FE1-AB54-90EF46814E51}"/>
              </a:ext>
            </a:extLst>
          </p:cNvPr>
          <p:cNvGrpSpPr/>
          <p:nvPr/>
        </p:nvGrpSpPr>
        <p:grpSpPr>
          <a:xfrm>
            <a:off x="817460" y="892313"/>
            <a:ext cx="6911975" cy="5688632"/>
            <a:chOff x="879491" y="1189191"/>
            <a:chExt cx="6809594" cy="5580954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8C20A62-8659-4A45-9559-EE967FDDB2D5}"/>
                </a:ext>
              </a:extLst>
            </p:cNvPr>
            <p:cNvSpPr/>
            <p:nvPr/>
          </p:nvSpPr>
          <p:spPr>
            <a:xfrm>
              <a:off x="2195132" y="2390155"/>
              <a:ext cx="1368152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F6F72C6-B279-46DB-BFFC-70AA23E4E51D}"/>
                </a:ext>
              </a:extLst>
            </p:cNvPr>
            <p:cNvSpPr/>
            <p:nvPr/>
          </p:nvSpPr>
          <p:spPr>
            <a:xfrm>
              <a:off x="6050310" y="1542416"/>
              <a:ext cx="1512168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41" name="物件 40">
              <a:extLst>
                <a:ext uri="{FF2B5EF4-FFF2-40B4-BE49-F238E27FC236}">
                  <a16:creationId xmlns:a16="http://schemas.microsoft.com/office/drawing/2014/main" id="{34BC739D-6AAB-4192-BDA1-35E74E988C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659313" y="1189191"/>
            <a:ext cx="288032" cy="370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09" name="Equation" r:id="rId3" imgW="177480" imgH="228600" progId="Equation.DSMT4">
                    <p:embed/>
                  </p:oleObj>
                </mc:Choice>
                <mc:Fallback>
                  <p:oleObj name="Equation" r:id="rId3" imgW="177480" imgH="228600" progId="Equation.DSMT4">
                    <p:embed/>
                    <p:pic>
                      <p:nvPicPr>
                        <p:cNvPr id="5" name="物件 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659313" y="1189191"/>
                          <a:ext cx="288032" cy="3703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物件 41">
              <a:extLst>
                <a:ext uri="{FF2B5EF4-FFF2-40B4-BE49-F238E27FC236}">
                  <a16:creationId xmlns:a16="http://schemas.microsoft.com/office/drawing/2014/main" id="{DAC96174-2195-4997-B875-2C111B613E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93470" y="1999630"/>
            <a:ext cx="371475" cy="390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10" name="Equation" r:id="rId5" imgW="228600" imgH="241200" progId="Equation.DSMT4">
                    <p:embed/>
                  </p:oleObj>
                </mc:Choice>
                <mc:Fallback>
                  <p:oleObj name="Equation" r:id="rId5" imgW="228600" imgH="241200" progId="Equation.DSMT4">
                    <p:embed/>
                    <p:pic>
                      <p:nvPicPr>
                        <p:cNvPr id="6" name="物件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3470" y="1999630"/>
                          <a:ext cx="371475" cy="390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物件 42">
              <a:extLst>
                <a:ext uri="{FF2B5EF4-FFF2-40B4-BE49-F238E27FC236}">
                  <a16:creationId xmlns:a16="http://schemas.microsoft.com/office/drawing/2014/main" id="{75615B5E-A6CB-4559-A1B4-9073E5CCFD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40972125"/>
                </p:ext>
              </p:extLst>
            </p:nvPr>
          </p:nvGraphicFramePr>
          <p:xfrm>
            <a:off x="879491" y="1580720"/>
            <a:ext cx="6809594" cy="5189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11" name="Equation" r:id="rId7" imgW="4368600" imgH="3327120" progId="Equation.DSMT4">
                    <p:embed/>
                  </p:oleObj>
                </mc:Choice>
                <mc:Fallback>
                  <p:oleObj name="Equation" r:id="rId7" imgW="4368600" imgH="3327120" progId="Equation.DSMT4">
                    <p:embed/>
                    <p:pic>
                      <p:nvPicPr>
                        <p:cNvPr id="4" name="物件 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79491" y="1580720"/>
                          <a:ext cx="6809594" cy="5189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75540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1F896B26-0217-4C55-96A7-4804FF0D72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907108"/>
              </p:ext>
            </p:extLst>
          </p:nvPr>
        </p:nvGraphicFramePr>
        <p:xfrm>
          <a:off x="534670" y="870558"/>
          <a:ext cx="6454775" cy="618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3" name="Equation" r:id="rId3" imgW="4343400" imgH="4152600" progId="Equation.DSMT4">
                  <p:embed/>
                </p:oleObj>
              </mc:Choice>
              <mc:Fallback>
                <p:oleObj name="Equation" r:id="rId3" imgW="4343400" imgH="4152600" progId="Equation.DSMT4">
                  <p:embed/>
                  <p:pic>
                    <p:nvPicPr>
                      <p:cNvPr id="3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670" y="870558"/>
                        <a:ext cx="6454775" cy="618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979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874DDA87-488A-4AFC-B558-7B7DC72502F3}"/>
              </a:ext>
            </a:extLst>
          </p:cNvPr>
          <p:cNvSpPr txBox="1">
            <a:spLocks/>
          </p:cNvSpPr>
          <p:nvPr/>
        </p:nvSpPr>
        <p:spPr>
          <a:xfrm>
            <a:off x="357907" y="1553365"/>
            <a:ext cx="10335493" cy="597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Pre-processing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WPE</a:t>
            </a:r>
          </a:p>
          <a:p>
            <a:pPr lvl="2">
              <a:lnSpc>
                <a:spcPct val="120000"/>
              </a:lnSpc>
            </a:pPr>
            <a:r>
              <a:rPr lang="en-US" altLang="zh-TW" dirty="0"/>
              <a:t>Signal formation</a:t>
            </a:r>
          </a:p>
          <a:p>
            <a:pPr lvl="2">
              <a:lnSpc>
                <a:spcPct val="120000"/>
              </a:lnSpc>
            </a:pPr>
            <a:r>
              <a:rPr lang="en-US" altLang="zh-TW" dirty="0"/>
              <a:t>Algorithm for WPE</a:t>
            </a:r>
            <a:endParaRPr lang="en-US" altLang="zh-TW" sz="2400" dirty="0"/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DAS Beamformer</a:t>
            </a:r>
            <a:endParaRPr lang="en-US" altLang="zh-TW" sz="1600" dirty="0"/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A5F9CAA-86C4-4809-A9BC-23BCF807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09" y="4023182"/>
            <a:ext cx="5912129" cy="25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94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formation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97EE17FE-D5B7-40E6-9D3D-49DC382817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1862753"/>
              </p:ext>
            </p:extLst>
          </p:nvPr>
        </p:nvGraphicFramePr>
        <p:xfrm>
          <a:off x="877334" y="1158081"/>
          <a:ext cx="2459037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1" name="Equation" r:id="rId3" imgW="1498320" imgH="1600200" progId="Equation.DSMT4">
                  <p:embed/>
                </p:oleObj>
              </mc:Choice>
              <mc:Fallback>
                <p:oleObj name="Equation" r:id="rId3" imgW="1498320" imgH="1600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7334" y="1158081"/>
                        <a:ext cx="2459037" cy="262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群組 13">
            <a:extLst>
              <a:ext uri="{FF2B5EF4-FFF2-40B4-BE49-F238E27FC236}">
                <a16:creationId xmlns:a16="http://schemas.microsoft.com/office/drawing/2014/main" id="{D27BCBD1-5E17-483E-A1EB-EABA42FC0B6A}"/>
              </a:ext>
            </a:extLst>
          </p:cNvPr>
          <p:cNvGrpSpPr/>
          <p:nvPr/>
        </p:nvGrpSpPr>
        <p:grpSpPr>
          <a:xfrm>
            <a:off x="4669493" y="1769255"/>
            <a:ext cx="5524701" cy="3795053"/>
            <a:chOff x="5346700" y="800100"/>
            <a:chExt cx="4849973" cy="2967113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BE7C392-1347-4F8F-B21E-F7BCACB6A0D0}"/>
                </a:ext>
              </a:extLst>
            </p:cNvPr>
            <p:cNvGrpSpPr/>
            <p:nvPr/>
          </p:nvGrpSpPr>
          <p:grpSpPr>
            <a:xfrm>
              <a:off x="5346700" y="1173296"/>
              <a:ext cx="4692650" cy="2209164"/>
              <a:chOff x="5511799" y="4841625"/>
              <a:chExt cx="4692650" cy="2209164"/>
            </a:xfrm>
          </p:grpSpPr>
          <p:pic>
            <p:nvPicPr>
              <p:cNvPr id="9" name="Picture 4" descr="Example of room impulse response from dEchorate dataset | Download  Scientific Diagram">
                <a:extLst>
                  <a:ext uri="{FF2B5EF4-FFF2-40B4-BE49-F238E27FC236}">
                    <a16:creationId xmlns:a16="http://schemas.microsoft.com/office/drawing/2014/main" id="{AD0F254A-DC26-49A7-BD96-AA30A39C1B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1799" y="4841625"/>
                <a:ext cx="4692650" cy="2209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6FD7865-D1E0-493F-9178-D137B228B044}"/>
                  </a:ext>
                </a:extLst>
              </p:cNvPr>
              <p:cNvSpPr/>
              <p:nvPr/>
            </p:nvSpPr>
            <p:spPr>
              <a:xfrm>
                <a:off x="6001069" y="4880744"/>
                <a:ext cx="4028756" cy="18801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4813705-1A38-4177-A198-A1E62D28C1E2}"/>
                </a:ext>
              </a:extLst>
            </p:cNvPr>
            <p:cNvSpPr/>
            <p:nvPr/>
          </p:nvSpPr>
          <p:spPr>
            <a:xfrm>
              <a:off x="5504023" y="3131634"/>
              <a:ext cx="4692650" cy="398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92C6C2F-3D9B-4DBC-BE58-B5257E7F019B}"/>
                </a:ext>
              </a:extLst>
            </p:cNvPr>
            <p:cNvSpPr/>
            <p:nvPr/>
          </p:nvSpPr>
          <p:spPr>
            <a:xfrm rot="5400000">
              <a:off x="4336285" y="1840558"/>
              <a:ext cx="2503486" cy="4768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D9AF080-D528-4BD6-8406-EDCF279E6E13}"/>
                </a:ext>
              </a:extLst>
            </p:cNvPr>
            <p:cNvSpPr txBox="1"/>
            <p:nvPr/>
          </p:nvSpPr>
          <p:spPr>
            <a:xfrm>
              <a:off x="7325678" y="3167375"/>
              <a:ext cx="1424366" cy="312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samples</a:t>
              </a:r>
              <a:endParaRPr lang="zh-TW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0E9D31A4-AC51-4B87-9751-D59ABD074F0F}"/>
                </a:ext>
              </a:extLst>
            </p:cNvPr>
            <p:cNvCxnSpPr>
              <a:cxnSpLocks/>
            </p:cNvCxnSpPr>
            <p:nvPr/>
          </p:nvCxnSpPr>
          <p:spPr>
            <a:xfrm>
              <a:off x="6762750" y="800100"/>
              <a:ext cx="0" cy="25823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F688CD4-BFE0-4A6C-867B-D129206A497B}"/>
                </a:ext>
              </a:extLst>
            </p:cNvPr>
            <p:cNvSpPr txBox="1"/>
            <p:nvPr/>
          </p:nvSpPr>
          <p:spPr>
            <a:xfrm>
              <a:off x="6618496" y="3454392"/>
              <a:ext cx="325351" cy="312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3810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formation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D5D3AE12-8E2A-461A-92E6-DE345CCE3A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825260"/>
              </p:ext>
            </p:extLst>
          </p:nvPr>
        </p:nvGraphicFramePr>
        <p:xfrm>
          <a:off x="747850" y="1084295"/>
          <a:ext cx="7911289" cy="5053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9" name="Equation" r:id="rId3" imgW="5168880" imgH="3301920" progId="Equation.DSMT4">
                  <p:embed/>
                </p:oleObj>
              </mc:Choice>
              <mc:Fallback>
                <p:oleObj name="Equation" r:id="rId3" imgW="5168880" imgH="330192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D5D3AE12-8E2A-461A-92E6-DE345CCE3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7850" y="1084295"/>
                        <a:ext cx="7911289" cy="5053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9630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207390"/>
            <a:ext cx="7123429" cy="633276"/>
          </a:xfrm>
        </p:spPr>
        <p:txBody>
          <a:bodyPr/>
          <a:lstStyle/>
          <a:p>
            <a:r>
              <a:rPr lang="en-US" altLang="zh-TW" dirty="0"/>
              <a:t>Algorithm for WPE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CAD9D091-6806-4427-9D0C-A6730F157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145373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ABF8EC24-C3D1-4BA0-9716-185BBC7576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634441"/>
              </p:ext>
            </p:extLst>
          </p:nvPr>
        </p:nvGraphicFramePr>
        <p:xfrm>
          <a:off x="1301213" y="775816"/>
          <a:ext cx="7520662" cy="6338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7" name="Equation" r:id="rId3" imgW="6045120" imgH="5092560" progId="Equation.DSMT4">
                  <p:embed/>
                </p:oleObj>
              </mc:Choice>
              <mc:Fallback>
                <p:oleObj name="Equation" r:id="rId3" imgW="6045120" imgH="5092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1213" y="775816"/>
                        <a:ext cx="7520662" cy="6338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592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DAS beamformer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7F5ACA4A-5705-4D1C-8DA7-611F906A98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65768"/>
              </p:ext>
            </p:extLst>
          </p:nvPr>
        </p:nvGraphicFramePr>
        <p:xfrm>
          <a:off x="876078" y="1390167"/>
          <a:ext cx="7345363" cy="303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0" name="Equation" r:id="rId3" imgW="5473440" imgH="2260440" progId="Equation.DSMT4">
                  <p:embed/>
                </p:oleObj>
              </mc:Choice>
              <mc:Fallback>
                <p:oleObj name="Equation" r:id="rId3" imgW="5473440" imgH="226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6078" y="1390167"/>
                        <a:ext cx="7345363" cy="303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群組 15">
            <a:extLst>
              <a:ext uri="{FF2B5EF4-FFF2-40B4-BE49-F238E27FC236}">
                <a16:creationId xmlns:a16="http://schemas.microsoft.com/office/drawing/2014/main" id="{6E539CAF-10AC-4B7E-AE30-D4D1D9C514AE}"/>
              </a:ext>
            </a:extLst>
          </p:cNvPr>
          <p:cNvGrpSpPr/>
          <p:nvPr/>
        </p:nvGrpSpPr>
        <p:grpSpPr>
          <a:xfrm>
            <a:off x="7211437" y="4114854"/>
            <a:ext cx="2599987" cy="2865173"/>
            <a:chOff x="7179892" y="3520884"/>
            <a:chExt cx="3268398" cy="329547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35845FC-F630-4748-8254-D2A0B3492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9892" y="3520884"/>
              <a:ext cx="3268398" cy="3180402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A068DCF-33D2-49AA-8E58-91D47F298748}"/>
                </a:ext>
              </a:extLst>
            </p:cNvPr>
            <p:cNvSpPr/>
            <p:nvPr/>
          </p:nvSpPr>
          <p:spPr>
            <a:xfrm>
              <a:off x="7971446" y="4371975"/>
              <a:ext cx="285750" cy="285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574A2EA-DE5C-4203-B181-E4480AA7528C}"/>
                </a:ext>
              </a:extLst>
            </p:cNvPr>
            <p:cNvSpPr/>
            <p:nvPr/>
          </p:nvSpPr>
          <p:spPr>
            <a:xfrm>
              <a:off x="7961921" y="5203255"/>
              <a:ext cx="285750" cy="285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C0C8294-4ECC-4CA4-8E9F-46A2FF1ED3EC}"/>
                </a:ext>
              </a:extLst>
            </p:cNvPr>
            <p:cNvSpPr/>
            <p:nvPr/>
          </p:nvSpPr>
          <p:spPr>
            <a:xfrm>
              <a:off x="7533296" y="6011931"/>
              <a:ext cx="2191898" cy="8044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F8800F1-32A3-4E67-8524-E502700F5C48}"/>
                </a:ext>
              </a:extLst>
            </p:cNvPr>
            <p:cNvSpPr txBox="1"/>
            <p:nvPr/>
          </p:nvSpPr>
          <p:spPr>
            <a:xfrm>
              <a:off x="8155947" y="4975055"/>
              <a:ext cx="479999" cy="424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TW" sz="1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zh-TW" alt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895A6410-11C1-41AE-B172-60DDCA6112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43546"/>
              </p:ext>
            </p:extLst>
          </p:nvPr>
        </p:nvGraphicFramePr>
        <p:xfrm>
          <a:off x="8178800" y="4495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1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78800" y="4495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251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56768" y="1025065"/>
            <a:ext cx="10335493" cy="597929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1 Introduction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2 </a:t>
            </a:r>
            <a:r>
              <a:rPr lang="en-US" altLang="zh-TW" sz="2000" dirty="0"/>
              <a:t>Baseline approach 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3 Signal model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4 Proposed method</a:t>
            </a:r>
            <a:endParaRPr lang="en-US" altLang="zh-TW" sz="1600" b="1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5 Simulations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6 Experiments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7 Conclusions and Future work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References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874DDA87-488A-4AFC-B558-7B7DC72502F3}"/>
              </a:ext>
            </a:extLst>
          </p:cNvPr>
          <p:cNvSpPr txBox="1">
            <a:spLocks/>
          </p:cNvSpPr>
          <p:nvPr/>
        </p:nvSpPr>
        <p:spPr>
          <a:xfrm>
            <a:off x="357907" y="1553365"/>
            <a:ext cx="10335493" cy="597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Wiener filter approach</a:t>
            </a:r>
          </a:p>
          <a:p>
            <a:r>
              <a:rPr lang="en-US" altLang="zh-TW" sz="3200" dirty="0">
                <a:cs typeface="Times New Roman" panose="02020603050405020304" pitchFamily="18" charset="0"/>
              </a:rPr>
              <a:t>RLS approach</a:t>
            </a:r>
          </a:p>
          <a:p>
            <a:r>
              <a:rPr lang="en-US" altLang="zh-TW" sz="3200" dirty="0">
                <a:cs typeface="Times New Roman" panose="02020603050405020304" pitchFamily="18" charset="0"/>
              </a:rPr>
              <a:t>Kalman filter approach</a:t>
            </a:r>
            <a:endParaRPr lang="en-US" altLang="zh-TW" sz="3200" b="0" dirty="0"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914465-2D8F-40D9-A610-EB80B87E0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180" y="4280922"/>
            <a:ext cx="5700408" cy="245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95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Wiener filter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38931BF4-0AD2-4930-BFEE-79A5CDC293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313505"/>
              </p:ext>
            </p:extLst>
          </p:nvPr>
        </p:nvGraphicFramePr>
        <p:xfrm>
          <a:off x="949837" y="850326"/>
          <a:ext cx="7462183" cy="624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0" name="Equation" r:id="rId4" imgW="5676840" imgH="4749480" progId="Equation.DSMT4">
                  <p:embed/>
                </p:oleObj>
              </mc:Choice>
              <mc:Fallback>
                <p:oleObj name="Equation" r:id="rId4" imgW="5676840" imgH="474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9837" y="850326"/>
                        <a:ext cx="7462183" cy="6240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17F2937-BBDD-4E1B-8D4A-17EBDCD622DA}"/>
              </a:ext>
            </a:extLst>
          </p:cNvPr>
          <p:cNvCxnSpPr/>
          <p:nvPr/>
        </p:nvCxnSpPr>
        <p:spPr>
          <a:xfrm>
            <a:off x="5670152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5372254-D583-463F-A631-82764432412D}"/>
              </a:ext>
            </a:extLst>
          </p:cNvPr>
          <p:cNvSpPr/>
          <p:nvPr/>
        </p:nvSpPr>
        <p:spPr>
          <a:xfrm>
            <a:off x="6395394" y="2881051"/>
            <a:ext cx="1262705" cy="6332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Recursive average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C4CC167-8355-4B87-A623-7F24E203960C}"/>
              </a:ext>
            </a:extLst>
          </p:cNvPr>
          <p:cNvCxnSpPr/>
          <p:nvPr/>
        </p:nvCxnSpPr>
        <p:spPr>
          <a:xfrm>
            <a:off x="7658099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CB91049-6CC8-4E37-A0D5-F558031BD90E}"/>
              </a:ext>
            </a:extLst>
          </p:cNvPr>
          <p:cNvSpPr txBox="1"/>
          <p:nvPr/>
        </p:nvSpPr>
        <p:spPr>
          <a:xfrm>
            <a:off x="5670152" y="2174531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3557489-1CBC-478C-BF23-A2E7AB22CC96}"/>
              </a:ext>
            </a:extLst>
          </p:cNvPr>
          <p:cNvSpPr txBox="1"/>
          <p:nvPr/>
        </p:nvSpPr>
        <p:spPr>
          <a:xfrm>
            <a:off x="7669465" y="2174532"/>
            <a:ext cx="603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8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8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593ACBE-8A7E-4208-BB3F-6FA27652E14C}"/>
              </a:ext>
            </a:extLst>
          </p:cNvPr>
          <p:cNvSpPr/>
          <p:nvPr/>
        </p:nvSpPr>
        <p:spPr>
          <a:xfrm>
            <a:off x="8352580" y="2881051"/>
            <a:ext cx="1262705" cy="6693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filtering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5EB7A6D-BE7E-4105-8C8B-11E57AD07F27}"/>
              </a:ext>
            </a:extLst>
          </p:cNvPr>
          <p:cNvCxnSpPr/>
          <p:nvPr/>
        </p:nvCxnSpPr>
        <p:spPr>
          <a:xfrm>
            <a:off x="9616616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3E7DA1B-F960-48DE-B46C-712E76631311}"/>
                  </a:ext>
                </a:extLst>
              </p:cNvPr>
              <p:cNvSpPr txBox="1"/>
              <p:nvPr/>
            </p:nvSpPr>
            <p:spPr>
              <a:xfrm>
                <a:off x="9698012" y="2412032"/>
                <a:ext cx="435870" cy="408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𝐀</m:t>
                            </m:r>
                          </m:e>
                        </m:acc>
                      </m:e>
                      <m:sub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0" lang="en-US" altLang="zh-TW" sz="18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3E7DA1B-F960-48DE-B46C-712E76631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012" y="2412032"/>
                <a:ext cx="435870" cy="408830"/>
              </a:xfrm>
              <a:prstGeom prst="rect">
                <a:avLst/>
              </a:prstGeom>
              <a:blipFill>
                <a:blip r:embed="rId6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795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6A955512-F71B-4A45-954A-463B55C67C7C}"/>
              </a:ext>
            </a:extLst>
          </p:cNvPr>
          <p:cNvCxnSpPr/>
          <p:nvPr/>
        </p:nvCxnSpPr>
        <p:spPr>
          <a:xfrm flipV="1">
            <a:off x="6615417" y="4325565"/>
            <a:ext cx="1192174" cy="165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RLS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8C3AB325-654F-41D0-8689-D5B31ED05C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174428"/>
              </p:ext>
            </p:extLst>
          </p:nvPr>
        </p:nvGraphicFramePr>
        <p:xfrm>
          <a:off x="787370" y="1070717"/>
          <a:ext cx="7051675" cy="490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9" name="Equation" r:id="rId3" imgW="4927320" imgH="3429000" progId="Equation.DSMT4">
                  <p:embed/>
                </p:oleObj>
              </mc:Choice>
              <mc:Fallback>
                <p:oleObj name="Equation" r:id="rId3" imgW="4927320" imgH="3429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370" y="1070717"/>
                        <a:ext cx="7051675" cy="490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67870B9-3561-485F-BB0F-B882D756C6C7}"/>
              </a:ext>
            </a:extLst>
          </p:cNvPr>
          <p:cNvCxnSpPr/>
          <p:nvPr/>
        </p:nvCxnSpPr>
        <p:spPr>
          <a:xfrm>
            <a:off x="5670152" y="5092130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294509E-1285-48C8-B323-2E45B69079AC}"/>
              </a:ext>
            </a:extLst>
          </p:cNvPr>
          <p:cNvSpPr txBox="1"/>
          <p:nvPr/>
        </p:nvSpPr>
        <p:spPr>
          <a:xfrm>
            <a:off x="5640529" y="4508790"/>
            <a:ext cx="96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20D3266-6BB0-4721-9A47-C748491448E9}"/>
              </a:ext>
            </a:extLst>
          </p:cNvPr>
          <p:cNvCxnSpPr>
            <a:cxnSpLocks/>
          </p:cNvCxnSpPr>
          <p:nvPr/>
        </p:nvCxnSpPr>
        <p:spPr>
          <a:xfrm>
            <a:off x="7658099" y="5092130"/>
            <a:ext cx="8698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>
            <a:extLst>
              <a:ext uri="{FF2B5EF4-FFF2-40B4-BE49-F238E27FC236}">
                <a16:creationId xmlns:a16="http://schemas.microsoft.com/office/drawing/2014/main" id="{81220CC4-B27F-4252-AE26-557A42B240CB}"/>
              </a:ext>
            </a:extLst>
          </p:cNvPr>
          <p:cNvSpPr/>
          <p:nvPr/>
        </p:nvSpPr>
        <p:spPr>
          <a:xfrm>
            <a:off x="8527915" y="4878122"/>
            <a:ext cx="440986" cy="428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C584C0-744E-49B1-902D-42A8940C56D8}"/>
              </a:ext>
            </a:extLst>
          </p:cNvPr>
          <p:cNvSpPr txBox="1"/>
          <p:nvPr/>
        </p:nvSpPr>
        <p:spPr>
          <a:xfrm>
            <a:off x="8279441" y="4651487"/>
            <a:ext cx="251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8596471-77A1-4237-A5C7-4BAE44118743}"/>
              </a:ext>
            </a:extLst>
          </p:cNvPr>
          <p:cNvSpPr txBox="1"/>
          <p:nvPr/>
        </p:nvSpPr>
        <p:spPr>
          <a:xfrm>
            <a:off x="8875871" y="4677042"/>
            <a:ext cx="2514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40DD77DA-2F24-4634-A83E-911D98B0F9B8}"/>
              </a:ext>
            </a:extLst>
          </p:cNvPr>
          <p:cNvCxnSpPr>
            <a:cxnSpLocks/>
            <a:endCxn id="25" idx="6"/>
          </p:cNvCxnSpPr>
          <p:nvPr/>
        </p:nvCxnSpPr>
        <p:spPr>
          <a:xfrm flipH="1">
            <a:off x="8968901" y="5092130"/>
            <a:ext cx="732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ADF6372-D149-4955-AE70-7A66F5AE64DA}"/>
              </a:ext>
            </a:extLst>
          </p:cNvPr>
          <p:cNvSpPr txBox="1"/>
          <p:nvPr/>
        </p:nvSpPr>
        <p:spPr>
          <a:xfrm>
            <a:off x="9285769" y="4547892"/>
            <a:ext cx="62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9899DC59-9D88-459F-8343-EF0A3F9EA2D5}"/>
              </a:ext>
            </a:extLst>
          </p:cNvPr>
          <p:cNvCxnSpPr>
            <a:stCxn id="25" idx="4"/>
          </p:cNvCxnSpPr>
          <p:nvPr/>
        </p:nvCxnSpPr>
        <p:spPr>
          <a:xfrm>
            <a:off x="8748408" y="5306138"/>
            <a:ext cx="0" cy="673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9C729094-2B39-4C09-BB55-CCB4054AE4E9}"/>
              </a:ext>
            </a:extLst>
          </p:cNvPr>
          <p:cNvCxnSpPr>
            <a:cxnSpLocks/>
          </p:cNvCxnSpPr>
          <p:nvPr/>
        </p:nvCxnSpPr>
        <p:spPr>
          <a:xfrm flipH="1">
            <a:off x="6608597" y="5979267"/>
            <a:ext cx="2139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30ECE-5C69-4C91-B8A6-3A4D03D51200}"/>
                  </a:ext>
                </a:extLst>
              </p:cNvPr>
              <p:cNvSpPr/>
              <p:nvPr/>
            </p:nvSpPr>
            <p:spPr>
              <a:xfrm>
                <a:off x="6395394" y="4838534"/>
                <a:ext cx="1262705" cy="6332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8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𝐀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30ECE-5C69-4C91-B8A6-3A4D03D51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394" y="4838534"/>
                <a:ext cx="1262705" cy="6332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E99A6E17-CA25-4028-BFAD-62CF2674FBFE}"/>
              </a:ext>
            </a:extLst>
          </p:cNvPr>
          <p:cNvSpPr txBox="1"/>
          <p:nvPr/>
        </p:nvSpPr>
        <p:spPr>
          <a:xfrm>
            <a:off x="8801429" y="5420006"/>
            <a:ext cx="62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363305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Kalman filter approach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645FF315-F56A-4913-BACD-AB0DE71317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616567"/>
              </p:ext>
            </p:extLst>
          </p:nvPr>
        </p:nvGraphicFramePr>
        <p:xfrm>
          <a:off x="715301" y="1112796"/>
          <a:ext cx="8801100" cy="590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1" name="Equation" r:id="rId3" imgW="6298920" imgH="4228920" progId="Equation.DSMT4">
                  <p:embed/>
                </p:oleObj>
              </mc:Choice>
              <mc:Fallback>
                <p:oleObj name="Equation" r:id="rId3" imgW="6298920" imgH="4228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5301" y="1112796"/>
                        <a:ext cx="8801100" cy="590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0049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ATF reconstruction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5B0106B-188F-49BF-BA54-F59A08585C53}"/>
              </a:ext>
            </a:extLst>
          </p:cNvPr>
          <p:cNvGrpSpPr/>
          <p:nvPr/>
        </p:nvGrpSpPr>
        <p:grpSpPr>
          <a:xfrm>
            <a:off x="6912572" y="4204613"/>
            <a:ext cx="3995378" cy="2873451"/>
            <a:chOff x="5109711" y="2967737"/>
            <a:chExt cx="5096775" cy="4051301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24CD4945-AE81-415A-B2EA-47242B2EEB9E}"/>
                </a:ext>
              </a:extLst>
            </p:cNvPr>
            <p:cNvGrpSpPr/>
            <p:nvPr/>
          </p:nvGrpSpPr>
          <p:grpSpPr>
            <a:xfrm>
              <a:off x="5109711" y="2967737"/>
              <a:ext cx="5096775" cy="4051301"/>
              <a:chOff x="4907213" y="2914319"/>
              <a:chExt cx="5096775" cy="4051301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11E55A08-5D98-4D70-B45F-37AF15F2A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7213" y="3143039"/>
                <a:ext cx="5096775" cy="3822581"/>
              </a:xfrm>
              <a:prstGeom prst="rect">
                <a:avLst/>
              </a:prstGeom>
            </p:spPr>
          </p:pic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6CFAF87-0BEA-47D1-A042-B1FDB2CC66F0}"/>
                  </a:ext>
                </a:extLst>
              </p:cNvPr>
              <p:cNvSpPr txBox="1"/>
              <p:nvPr/>
            </p:nvSpPr>
            <p:spPr>
              <a:xfrm>
                <a:off x="7339351" y="2914319"/>
                <a:ext cx="1125887" cy="650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400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δ</a:t>
                </a:r>
                <a:r>
                  <a:rPr lang="en-US" altLang="zh-TW" sz="2400" i="1" baseline="-25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</a:t>
                </a:r>
                <a:endParaRPr lang="zh-TW" altLang="en-US" dirty="0"/>
              </a:p>
            </p:txBody>
          </p:sp>
        </p:grp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47FAA0B-913E-409B-A3E0-62F04E42C13D}"/>
                </a:ext>
              </a:extLst>
            </p:cNvPr>
            <p:cNvSpPr txBox="1"/>
            <p:nvPr/>
          </p:nvSpPr>
          <p:spPr>
            <a:xfrm>
              <a:off x="9068882" y="6498878"/>
              <a:ext cx="856325" cy="36884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</a:t>
              </a:r>
              <a:r>
                <a:rPr lang="en-US" altLang="zh-TW" sz="1100" i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</a:t>
              </a:r>
              <a:r>
                <a:rPr lang="en-US" altLang="zh-TW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)</a:t>
              </a:r>
              <a:endParaRPr lang="zh-TW" altLang="en-US" sz="1100" dirty="0"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C3A03180-4A87-452B-B0A7-7BE2601BC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932" y="596534"/>
            <a:ext cx="4344554" cy="1919687"/>
          </a:xfrm>
          <a:prstGeom prst="rect">
            <a:avLst/>
          </a:prstGeom>
        </p:spPr>
      </p:pic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8B6B96C6-7D80-4B0D-B465-81CA447BBC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535282"/>
              </p:ext>
            </p:extLst>
          </p:nvPr>
        </p:nvGraphicFramePr>
        <p:xfrm>
          <a:off x="676275" y="1219200"/>
          <a:ext cx="6840538" cy="531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5" name="Equation" r:id="rId5" imgW="4394160" imgH="3682800" progId="Equation.DSMT4">
                  <p:embed/>
                </p:oleObj>
              </mc:Choice>
              <mc:Fallback>
                <p:oleObj name="Equation" r:id="rId5" imgW="4394160" imgH="3682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6275" y="1219200"/>
                        <a:ext cx="6840538" cy="531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1964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E0CDAFB-C7AD-4A0D-8947-340BF2FBC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471" y="3708274"/>
            <a:ext cx="5667493" cy="2523914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874DDA87-488A-4AFC-B558-7B7DC72502F3}"/>
              </a:ext>
            </a:extLst>
          </p:cNvPr>
          <p:cNvSpPr txBox="1">
            <a:spLocks/>
          </p:cNvSpPr>
          <p:nvPr/>
        </p:nvSpPr>
        <p:spPr>
          <a:xfrm>
            <a:off x="357907" y="1553365"/>
            <a:ext cx="10335493" cy="597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Parameters optimization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parameter ?</a:t>
            </a:r>
            <a:endParaRPr lang="en-US" altLang="zh-TW" sz="2800" b="0" dirty="0"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Concept of 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Flo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chart of 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Equations of PSO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ASPSO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Flo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chart of </a:t>
            </a:r>
            <a:r>
              <a:rPr lang="en-US" altLang="zh-TW" dirty="0">
                <a:cs typeface="Times New Roman" panose="02020603050405020304" pitchFamily="18" charset="0"/>
              </a:rPr>
              <a:t>AS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364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E0AD1024-132D-4522-966E-357B04364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2678"/>
            <a:ext cx="8761092" cy="377783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Which parameter?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49C6EBE0-14A3-4C33-8295-70B1B2968C1C}"/>
              </a:ext>
            </a:extLst>
          </p:cNvPr>
          <p:cNvSpPr/>
          <p:nvPr/>
        </p:nvSpPr>
        <p:spPr>
          <a:xfrm>
            <a:off x="7114161" y="2412460"/>
            <a:ext cx="175098" cy="35019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195F127-EC63-4B86-9A33-97980451EED4}"/>
              </a:ext>
            </a:extLst>
          </p:cNvPr>
          <p:cNvSpPr/>
          <p:nvPr/>
        </p:nvSpPr>
        <p:spPr>
          <a:xfrm>
            <a:off x="1803767" y="2769141"/>
            <a:ext cx="185055" cy="34095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387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Concept of </a:t>
            </a:r>
            <a:r>
              <a:rPr lang="en-US" altLang="zh-TW" dirty="0"/>
              <a:t>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4B8A37A-EDC5-4447-A17F-C6E30FB30464}"/>
              </a:ext>
            </a:extLst>
          </p:cNvPr>
          <p:cNvSpPr txBox="1"/>
          <p:nvPr/>
        </p:nvSpPr>
        <p:spPr>
          <a:xfrm>
            <a:off x="-898119" y="1040328"/>
            <a:ext cx="10813175" cy="1115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best location &amp; Global best location </a:t>
            </a:r>
          </a:p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exploration ←→ Local exploitation</a:t>
            </a:r>
          </a:p>
        </p:txBody>
      </p:sp>
      <p:pic>
        <p:nvPicPr>
          <p:cNvPr id="27" name="Picture 2" descr="Python | 程式碼| Particle Swarm Optimization | PSO | 粒子群最佳化| 介紹| Juirmin |  Algorithm | Medium">
            <a:extLst>
              <a:ext uri="{FF2B5EF4-FFF2-40B4-BE49-F238E27FC236}">
                <a16:creationId xmlns:a16="http://schemas.microsoft.com/office/drawing/2014/main" id="{CC24E0BD-1F37-4DB8-ADE5-2004FAF88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477" y="3334516"/>
            <a:ext cx="3744808" cy="232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群組 63">
            <a:extLst>
              <a:ext uri="{FF2B5EF4-FFF2-40B4-BE49-F238E27FC236}">
                <a16:creationId xmlns:a16="http://schemas.microsoft.com/office/drawing/2014/main" id="{C97804E2-EF19-4D00-A527-D77E745462BF}"/>
              </a:ext>
            </a:extLst>
          </p:cNvPr>
          <p:cNvGrpSpPr/>
          <p:nvPr/>
        </p:nvGrpSpPr>
        <p:grpSpPr>
          <a:xfrm>
            <a:off x="1234570" y="3252248"/>
            <a:ext cx="3086032" cy="2296645"/>
            <a:chOff x="511893" y="4061392"/>
            <a:chExt cx="3086032" cy="2296645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BA0C0678-5E27-4A4C-A9DC-B4FF61EE8E53}"/>
                </a:ext>
              </a:extLst>
            </p:cNvPr>
            <p:cNvSpPr/>
            <p:nvPr/>
          </p:nvSpPr>
          <p:spPr>
            <a:xfrm>
              <a:off x="1335419" y="4683586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7B2A0597-288D-4C8D-9D7C-F411BEB16078}"/>
                </a:ext>
              </a:extLst>
            </p:cNvPr>
            <p:cNvSpPr/>
            <p:nvPr/>
          </p:nvSpPr>
          <p:spPr>
            <a:xfrm>
              <a:off x="1769594" y="4716478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0793CBA9-BEC3-4743-BA66-711F3B8F5011}"/>
                </a:ext>
              </a:extLst>
            </p:cNvPr>
            <p:cNvSpPr/>
            <p:nvPr/>
          </p:nvSpPr>
          <p:spPr>
            <a:xfrm>
              <a:off x="1591977" y="5111183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93DB13AE-92B4-49F6-B023-361206B3F6BC}"/>
                </a:ext>
              </a:extLst>
            </p:cNvPr>
            <p:cNvSpPr/>
            <p:nvPr/>
          </p:nvSpPr>
          <p:spPr>
            <a:xfrm>
              <a:off x="2269554" y="534142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9C343919-0974-4E1B-8176-6324B26A7479}"/>
                </a:ext>
              </a:extLst>
            </p:cNvPr>
            <p:cNvSpPr/>
            <p:nvPr/>
          </p:nvSpPr>
          <p:spPr>
            <a:xfrm>
              <a:off x="2824585" y="4539680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F80EEAA4-5980-4AFA-AFD6-F15C26D2F33F}"/>
                </a:ext>
              </a:extLst>
            </p:cNvPr>
            <p:cNvSpPr/>
            <p:nvPr/>
          </p:nvSpPr>
          <p:spPr>
            <a:xfrm>
              <a:off x="3002202" y="530828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B65DAD5F-82E1-41D2-B135-A4F1A35A8ACA}"/>
                </a:ext>
              </a:extLst>
            </p:cNvPr>
            <p:cNvSpPr/>
            <p:nvPr/>
          </p:nvSpPr>
          <p:spPr>
            <a:xfrm>
              <a:off x="677576" y="4349678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300BF4CA-9F10-426E-AC0E-1F4F97F7F308}"/>
                </a:ext>
              </a:extLst>
            </p:cNvPr>
            <p:cNvSpPr/>
            <p:nvPr/>
          </p:nvSpPr>
          <p:spPr>
            <a:xfrm>
              <a:off x="1177536" y="497462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071A5BCC-5661-4CAC-868E-DF699D3CFB59}"/>
                </a:ext>
              </a:extLst>
            </p:cNvPr>
            <p:cNvSpPr/>
            <p:nvPr/>
          </p:nvSpPr>
          <p:spPr>
            <a:xfrm>
              <a:off x="1857557" y="4257580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6E390B52-6C88-4998-AC0F-05DC419B136C}"/>
                </a:ext>
              </a:extLst>
            </p:cNvPr>
            <p:cNvSpPr/>
            <p:nvPr/>
          </p:nvSpPr>
          <p:spPr>
            <a:xfrm>
              <a:off x="2357517" y="4882529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A3355721-ED50-4F6B-B3EF-1334CA5EC6A4}"/>
                </a:ext>
              </a:extLst>
            </p:cNvPr>
            <p:cNvCxnSpPr>
              <a:stCxn id="33" idx="0"/>
            </p:cNvCxnSpPr>
            <p:nvPr/>
          </p:nvCxnSpPr>
          <p:spPr>
            <a:xfrm flipV="1">
              <a:off x="2877213" y="4349678"/>
              <a:ext cx="177616" cy="190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61625A3A-E423-42DC-A911-15FC7794A317}"/>
                </a:ext>
              </a:extLst>
            </p:cNvPr>
            <p:cNvCxnSpPr>
              <a:stCxn id="37" idx="6"/>
            </p:cNvCxnSpPr>
            <p:nvPr/>
          </p:nvCxnSpPr>
          <p:spPr>
            <a:xfrm flipV="1">
              <a:off x="1962812" y="4316538"/>
              <a:ext cx="306742" cy="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519D1BCC-32E7-455D-AEBD-BC6C986DDBBA}"/>
                </a:ext>
              </a:extLst>
            </p:cNvPr>
            <p:cNvCxnSpPr>
              <a:stCxn id="29" idx="5"/>
            </p:cNvCxnSpPr>
            <p:nvPr/>
          </p:nvCxnSpPr>
          <p:spPr>
            <a:xfrm>
              <a:off x="1859435" y="4817549"/>
              <a:ext cx="50749" cy="157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E175D54F-8BDC-4428-A837-3C36F684D0B8}"/>
                </a:ext>
              </a:extLst>
            </p:cNvPr>
            <p:cNvCxnSpPr>
              <a:stCxn id="38" idx="2"/>
            </p:cNvCxnSpPr>
            <p:nvPr/>
          </p:nvCxnSpPr>
          <p:spPr>
            <a:xfrm flipH="1" flipV="1">
              <a:off x="2116183" y="4598886"/>
              <a:ext cx="241334" cy="342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B342AB22-6E2E-43E6-8C22-928071CA196A}"/>
                </a:ext>
              </a:extLst>
            </p:cNvPr>
            <p:cNvCxnSpPr>
              <a:stCxn id="17" idx="1"/>
            </p:cNvCxnSpPr>
            <p:nvPr/>
          </p:nvCxnSpPr>
          <p:spPr>
            <a:xfrm flipH="1" flipV="1">
              <a:off x="1074537" y="4316786"/>
              <a:ext cx="276296" cy="3841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26986DC2-042D-4B58-A379-D77336E73E18}"/>
                </a:ext>
              </a:extLst>
            </p:cNvPr>
            <p:cNvCxnSpPr>
              <a:stCxn id="35" idx="3"/>
            </p:cNvCxnSpPr>
            <p:nvPr/>
          </p:nvCxnSpPr>
          <p:spPr>
            <a:xfrm flipH="1">
              <a:off x="682086" y="4450749"/>
              <a:ext cx="10904" cy="232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336BDC35-0932-4AD0-A999-9097E9520766}"/>
                </a:ext>
              </a:extLst>
            </p:cNvPr>
            <p:cNvCxnSpPr>
              <a:stCxn id="36" idx="6"/>
            </p:cNvCxnSpPr>
            <p:nvPr/>
          </p:nvCxnSpPr>
          <p:spPr>
            <a:xfrm flipV="1">
              <a:off x="1282791" y="5000941"/>
              <a:ext cx="175549" cy="32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B85B8B44-AAF4-4538-B73E-11A7AF572B50}"/>
                </a:ext>
              </a:extLst>
            </p:cNvPr>
            <p:cNvCxnSpPr/>
            <p:nvPr/>
          </p:nvCxnSpPr>
          <p:spPr>
            <a:xfrm flipH="1">
              <a:off x="1388046" y="5194759"/>
              <a:ext cx="230244" cy="4192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731607F2-41B3-4940-9607-7FC86CDA028B}"/>
                </a:ext>
              </a:extLst>
            </p:cNvPr>
            <p:cNvCxnSpPr>
              <a:stCxn id="32" idx="5"/>
            </p:cNvCxnSpPr>
            <p:nvPr/>
          </p:nvCxnSpPr>
          <p:spPr>
            <a:xfrm flipH="1">
              <a:off x="2116183" y="5442498"/>
              <a:ext cx="243212" cy="354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605BC847-8DB3-4C13-9231-3718AFD264D5}"/>
                </a:ext>
              </a:extLst>
            </p:cNvPr>
            <p:cNvCxnSpPr>
              <a:stCxn id="34" idx="4"/>
            </p:cNvCxnSpPr>
            <p:nvPr/>
          </p:nvCxnSpPr>
          <p:spPr>
            <a:xfrm>
              <a:off x="3054830" y="5426699"/>
              <a:ext cx="247535" cy="335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61AA2B23-5E9F-4FB5-950D-568872D26715}"/>
                </a:ext>
              </a:extLst>
            </p:cNvPr>
            <p:cNvSpPr/>
            <p:nvPr/>
          </p:nvSpPr>
          <p:spPr>
            <a:xfrm>
              <a:off x="2462772" y="4061392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id="{7D282BD2-82B0-4C1E-B868-2CB8B710440F}"/>
                </a:ext>
              </a:extLst>
            </p:cNvPr>
            <p:cNvSpPr/>
            <p:nvPr/>
          </p:nvSpPr>
          <p:spPr>
            <a:xfrm>
              <a:off x="1111236" y="5822004"/>
              <a:ext cx="757035" cy="536033"/>
            </a:xfrm>
            <a:prstGeom prst="triangle">
              <a:avLst>
                <a:gd name="adj" fmla="val 50869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81749925-A96B-4DDC-886E-9BE1D7739314}"/>
                </a:ext>
              </a:extLst>
            </p:cNvPr>
            <p:cNvSpPr/>
            <p:nvPr/>
          </p:nvSpPr>
          <p:spPr>
            <a:xfrm>
              <a:off x="511893" y="5000941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42198579-77B1-4A11-A7F2-497E684DDE92}"/>
                </a:ext>
              </a:extLst>
            </p:cNvPr>
            <p:cNvSpPr/>
            <p:nvPr/>
          </p:nvSpPr>
          <p:spPr>
            <a:xfrm>
              <a:off x="3266560" y="4929130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8B79725E-AB1C-4919-A68C-0EED44D62443}"/>
              </a:ext>
            </a:extLst>
          </p:cNvPr>
          <p:cNvSpPr/>
          <p:nvPr/>
        </p:nvSpPr>
        <p:spPr>
          <a:xfrm>
            <a:off x="553894" y="3060970"/>
            <a:ext cx="4382376" cy="2846894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524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Flowchart of 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039F5EF-E094-4B3B-B8D3-8F48BF8826FF}"/>
              </a:ext>
            </a:extLst>
          </p:cNvPr>
          <p:cNvGrpSpPr/>
          <p:nvPr/>
        </p:nvGrpSpPr>
        <p:grpSpPr>
          <a:xfrm>
            <a:off x="1847371" y="1408263"/>
            <a:ext cx="7951874" cy="4257531"/>
            <a:chOff x="3926634" y="1182785"/>
            <a:chExt cx="5584124" cy="3296862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0F69A81-3994-4F2E-A2A5-5F672B0D8142}"/>
                </a:ext>
              </a:extLst>
            </p:cNvPr>
            <p:cNvSpPr txBox="1"/>
            <p:nvPr/>
          </p:nvSpPr>
          <p:spPr>
            <a:xfrm>
              <a:off x="3926634" y="1182785"/>
              <a:ext cx="2267338" cy="500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Randomly initialize particle locations </a:t>
              </a:r>
              <a:r>
                <a:rPr lang="en-US" altLang="zh-TW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velocities </a:t>
              </a:r>
              <a:r>
                <a:rPr lang="en-US" altLang="zh-TW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zh-TW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F49112B-0305-446C-BCD3-02883620D32F}"/>
                </a:ext>
              </a:extLst>
            </p:cNvPr>
            <p:cNvSpPr txBox="1"/>
            <p:nvPr/>
          </p:nvSpPr>
          <p:spPr>
            <a:xfrm>
              <a:off x="3937519" y="2095257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Calculate fitness of particle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819094B-B31D-4CC3-AA7A-AB1CA94476E2}"/>
                </a:ext>
              </a:extLst>
            </p:cNvPr>
            <p:cNvSpPr txBox="1"/>
            <p:nvPr/>
          </p:nvSpPr>
          <p:spPr>
            <a:xfrm>
              <a:off x="3937519" y="2840943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</a:t>
              </a:r>
              <a:r>
                <a:rPr lang="en-US" altLang="zh-TW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pbest</a:t>
              </a:r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gbest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32740B5-49F0-41D6-8236-E4C5C78F6110}"/>
                </a:ext>
              </a:extLst>
            </p:cNvPr>
            <p:cNvSpPr txBox="1"/>
            <p:nvPr/>
          </p:nvSpPr>
          <p:spPr>
            <a:xfrm>
              <a:off x="6671038" y="3908041"/>
              <a:ext cx="365625" cy="285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4BD84D1-8476-4C92-89A1-E6503631A23E}"/>
                </a:ext>
              </a:extLst>
            </p:cNvPr>
            <p:cNvSpPr txBox="1"/>
            <p:nvPr/>
          </p:nvSpPr>
          <p:spPr>
            <a:xfrm>
              <a:off x="7243420" y="3714172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</a:t>
              </a:r>
              <a:r>
                <a:rPr lang="en-US" altLang="zh-TW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gbest</a:t>
              </a:r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6B737071-86DA-4BB0-8EDC-EA6ED7E5B5B6}"/>
                </a:ext>
              </a:extLst>
            </p:cNvPr>
            <p:cNvSpPr txBox="1"/>
            <p:nvPr/>
          </p:nvSpPr>
          <p:spPr>
            <a:xfrm>
              <a:off x="4617925" y="4193651"/>
              <a:ext cx="327801" cy="285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6DBCD08A-5246-49BE-A611-FEFA42B8DCD3}"/>
                </a:ext>
              </a:extLst>
            </p:cNvPr>
            <p:cNvCxnSpPr>
              <a:cxnSpLocks/>
            </p:cNvCxnSpPr>
            <p:nvPr/>
          </p:nvCxnSpPr>
          <p:spPr>
            <a:xfrm>
              <a:off x="5071188" y="3148720"/>
              <a:ext cx="1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EDF5FDFF-0EB5-47CD-B265-2B0DD8C0E8C1}"/>
                </a:ext>
              </a:extLst>
            </p:cNvPr>
            <p:cNvCxnSpPr>
              <a:cxnSpLocks/>
            </p:cNvCxnSpPr>
            <p:nvPr/>
          </p:nvCxnSpPr>
          <p:spPr>
            <a:xfrm>
              <a:off x="5071188" y="2403034"/>
              <a:ext cx="0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709B8C03-298F-43DE-89BB-0497B06AEE8A}"/>
                </a:ext>
              </a:extLst>
            </p:cNvPr>
            <p:cNvCxnSpPr>
              <a:cxnSpLocks/>
            </p:cNvCxnSpPr>
            <p:nvPr/>
          </p:nvCxnSpPr>
          <p:spPr>
            <a:xfrm>
              <a:off x="5060303" y="1706005"/>
              <a:ext cx="0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菱形 8">
            <a:extLst>
              <a:ext uri="{FF2B5EF4-FFF2-40B4-BE49-F238E27FC236}">
                <a16:creationId xmlns:a16="http://schemas.microsoft.com/office/drawing/2014/main" id="{18BA4039-0652-409F-B86C-B5E428D2B7FF}"/>
              </a:ext>
            </a:extLst>
          </p:cNvPr>
          <p:cNvSpPr/>
          <p:nvPr/>
        </p:nvSpPr>
        <p:spPr>
          <a:xfrm>
            <a:off x="1401092" y="4486590"/>
            <a:ext cx="4177442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Stopping </a:t>
            </a:r>
            <a:r>
              <a:rPr lang="en-US" altLang="zh-TW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criteia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met?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85CBAA8-CD1B-4A9E-A1BF-0118A65E0441}"/>
              </a:ext>
            </a:extLst>
          </p:cNvPr>
          <p:cNvCxnSpPr>
            <a:cxnSpLocks/>
          </p:cNvCxnSpPr>
          <p:nvPr/>
        </p:nvCxnSpPr>
        <p:spPr>
          <a:xfrm>
            <a:off x="5617682" y="4857567"/>
            <a:ext cx="952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4CA78371-DEFC-42F2-A6EC-632892C5B698}"/>
              </a:ext>
            </a:extLst>
          </p:cNvPr>
          <p:cNvCxnSpPr>
            <a:cxnSpLocks/>
          </p:cNvCxnSpPr>
          <p:nvPr/>
        </p:nvCxnSpPr>
        <p:spPr>
          <a:xfrm flipH="1">
            <a:off x="3459462" y="5212183"/>
            <a:ext cx="1" cy="56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F7EE7C9-3011-4356-B60D-2F689BF405CA}"/>
              </a:ext>
            </a:extLst>
          </p:cNvPr>
          <p:cNvSpPr txBox="1"/>
          <p:nvPr/>
        </p:nvSpPr>
        <p:spPr>
          <a:xfrm>
            <a:off x="1917185" y="5797053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velocities and locations</a:t>
            </a:r>
          </a:p>
        </p:txBody>
      </p: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C8BF33A3-CBEF-4136-AEB5-9D4184A254C2}"/>
              </a:ext>
            </a:extLst>
          </p:cNvPr>
          <p:cNvCxnSpPr>
            <a:stCxn id="28" idx="1"/>
            <a:endCxn id="11" idx="1"/>
          </p:cNvCxnSpPr>
          <p:nvPr/>
        </p:nvCxnSpPr>
        <p:spPr>
          <a:xfrm rot="10800000">
            <a:off x="1862871" y="2771285"/>
            <a:ext cx="54314" cy="3348934"/>
          </a:xfrm>
          <a:prstGeom prst="bentConnector3">
            <a:avLst>
              <a:gd name="adj1" fmla="val 15835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5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Equations of 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F504AEDA-110D-4CF0-97BA-66AA8235D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885480"/>
              </p:ext>
            </p:extLst>
          </p:nvPr>
        </p:nvGraphicFramePr>
        <p:xfrm>
          <a:off x="713446" y="1121492"/>
          <a:ext cx="8793163" cy="549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0" name="Equation" r:id="rId3" imgW="5511600" imgH="3441600" progId="Equation.DSMT4">
                  <p:embed/>
                </p:oleObj>
              </mc:Choice>
              <mc:Fallback>
                <p:oleObj name="Equation" r:id="rId3" imgW="5511600" imgH="3441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3446" y="1121492"/>
                        <a:ext cx="8793163" cy="549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7352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1 Introduction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Motivation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Literature review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22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Flowchart of </a:t>
            </a:r>
            <a:r>
              <a:rPr lang="en-US" altLang="zh-TW" dirty="0"/>
              <a:t>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164DC2F-521D-4DD7-A956-8C5749F8D2C9}"/>
              </a:ext>
            </a:extLst>
          </p:cNvPr>
          <p:cNvSpPr txBox="1"/>
          <p:nvPr/>
        </p:nvSpPr>
        <p:spPr>
          <a:xfrm>
            <a:off x="1081649" y="1087418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initialize particle locations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velocities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TW" alt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BA1FD1D-FC9C-41DE-8CBD-2F3EE52934BF}"/>
              </a:ext>
            </a:extLst>
          </p:cNvPr>
          <p:cNvSpPr txBox="1"/>
          <p:nvPr/>
        </p:nvSpPr>
        <p:spPr>
          <a:xfrm>
            <a:off x="1081649" y="2114902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fitness of particle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243AAEC-414D-445E-887E-D52F40A13EB3}"/>
              </a:ext>
            </a:extLst>
          </p:cNvPr>
          <p:cNvSpPr txBox="1"/>
          <p:nvPr/>
        </p:nvSpPr>
        <p:spPr>
          <a:xfrm>
            <a:off x="1081649" y="2846862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7D5F2E2-416E-44BC-AB55-FCDDB95A00C3}"/>
              </a:ext>
            </a:extLst>
          </p:cNvPr>
          <p:cNvSpPr txBox="1"/>
          <p:nvPr/>
        </p:nvSpPr>
        <p:spPr>
          <a:xfrm>
            <a:off x="6303027" y="6079609"/>
            <a:ext cx="5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58976F7-4E50-4513-81F2-11A4BBF1358F}"/>
              </a:ext>
            </a:extLst>
          </p:cNvPr>
          <p:cNvSpPr txBox="1"/>
          <p:nvPr/>
        </p:nvSpPr>
        <p:spPr>
          <a:xfrm>
            <a:off x="5327491" y="794807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5D9DA33-EDE6-4291-AF5A-4D2DE6924B11}"/>
              </a:ext>
            </a:extLst>
          </p:cNvPr>
          <p:cNvSpPr txBox="1"/>
          <p:nvPr/>
        </p:nvSpPr>
        <p:spPr>
          <a:xfrm>
            <a:off x="8304449" y="6368230"/>
            <a:ext cx="4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菱形 16">
            <a:extLst>
              <a:ext uri="{FF2B5EF4-FFF2-40B4-BE49-F238E27FC236}">
                <a16:creationId xmlns:a16="http://schemas.microsoft.com/office/drawing/2014/main" id="{3D99AE71-E643-443B-84B9-9D73F6A47151}"/>
              </a:ext>
            </a:extLst>
          </p:cNvPr>
          <p:cNvSpPr/>
          <p:nvPr/>
        </p:nvSpPr>
        <p:spPr>
          <a:xfrm>
            <a:off x="4853131" y="1532272"/>
            <a:ext cx="4177442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Stopping criteia met?</a:t>
            </a:r>
            <a:endParaRPr lang="en-US" altLang="zh-TW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AEC42B7-9CF8-4E98-82FD-3C16DB06F724}"/>
              </a:ext>
            </a:extLst>
          </p:cNvPr>
          <p:cNvSpPr txBox="1"/>
          <p:nvPr/>
        </p:nvSpPr>
        <p:spPr>
          <a:xfrm>
            <a:off x="1081649" y="5565576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velocity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4C72D8D-C642-419F-8E4A-FDD2FF506571}"/>
              </a:ext>
            </a:extLst>
          </p:cNvPr>
          <p:cNvSpPr txBox="1"/>
          <p:nvPr/>
        </p:nvSpPr>
        <p:spPr>
          <a:xfrm>
            <a:off x="1081649" y="3568434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inertia weight 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zh-TW" alt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41410FF-1D1D-4339-AF76-B0C25146612A}"/>
              </a:ext>
            </a:extLst>
          </p:cNvPr>
          <p:cNvSpPr txBox="1"/>
          <p:nvPr/>
        </p:nvSpPr>
        <p:spPr>
          <a:xfrm>
            <a:off x="1081649" y="4290006"/>
            <a:ext cx="322872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  	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菱形 23">
            <a:extLst>
              <a:ext uri="{FF2B5EF4-FFF2-40B4-BE49-F238E27FC236}">
                <a16:creationId xmlns:a16="http://schemas.microsoft.com/office/drawing/2014/main" id="{1C02AC59-1DB0-4257-997D-8303299704C9}"/>
              </a:ext>
            </a:extLst>
          </p:cNvPr>
          <p:cNvSpPr/>
          <p:nvPr/>
        </p:nvSpPr>
        <p:spPr>
          <a:xfrm>
            <a:off x="5863568" y="6366585"/>
            <a:ext cx="2156568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 &lt; rand?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4D93E60-1CEF-41EA-A00C-736F96A7436E}"/>
              </a:ext>
            </a:extLst>
          </p:cNvPr>
          <p:cNvSpPr txBox="1"/>
          <p:nvPr/>
        </p:nvSpPr>
        <p:spPr>
          <a:xfrm>
            <a:off x="5327491" y="5383022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position using  spiral-shaped mechanism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E956D06-82B1-4686-BD7D-8FD6652F7675}"/>
              </a:ext>
            </a:extLst>
          </p:cNvPr>
          <p:cNvSpPr txBox="1"/>
          <p:nvPr/>
        </p:nvSpPr>
        <p:spPr>
          <a:xfrm>
            <a:off x="5327491" y="4677396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position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923062F-E275-4559-9202-91C594B86FF7}"/>
              </a:ext>
            </a:extLst>
          </p:cNvPr>
          <p:cNvSpPr txBox="1"/>
          <p:nvPr/>
        </p:nvSpPr>
        <p:spPr>
          <a:xfrm>
            <a:off x="5327491" y="3698820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particle with  the worst  fitness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E5C5C31-0375-40DE-8BFF-D470975B3C18}"/>
              </a:ext>
            </a:extLst>
          </p:cNvPr>
          <p:cNvSpPr txBox="1"/>
          <p:nvPr/>
        </p:nvSpPr>
        <p:spPr>
          <a:xfrm>
            <a:off x="5327491" y="3047030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C7BB655-C50E-4734-B82F-4FEECD879C0C}"/>
              </a:ext>
            </a:extLst>
          </p:cNvPr>
          <p:cNvSpPr txBox="1"/>
          <p:nvPr/>
        </p:nvSpPr>
        <p:spPr>
          <a:xfrm>
            <a:off x="5327491" y="2404067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18603B5-EC12-44C4-83D7-0C1177E159C7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696010" y="1733749"/>
            <a:ext cx="0" cy="381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FC83B8D-DAA0-42BC-8FA8-601D4C0B0C84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2696010" y="2484234"/>
            <a:ext cx="0" cy="362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4ABCC42-A555-48F3-BCFF-83207BE0E3B0}"/>
              </a:ext>
            </a:extLst>
          </p:cNvPr>
          <p:cNvCxnSpPr>
            <a:stCxn id="10" idx="2"/>
            <a:endCxn id="22" idx="0"/>
          </p:cNvCxnSpPr>
          <p:nvPr/>
        </p:nvCxnSpPr>
        <p:spPr>
          <a:xfrm>
            <a:off x="2696010" y="3216194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88DC77D6-BC26-4D96-BAFC-887A127A5679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2696010" y="3937766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B7FB459B-1D8E-4A9F-8D0C-FC4C19627849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>
            <a:off x="2696010" y="5213336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99A8C5E5-31EF-4129-8694-750C2484744D}"/>
              </a:ext>
            </a:extLst>
          </p:cNvPr>
          <p:cNvCxnSpPr>
            <a:stCxn id="20" idx="2"/>
            <a:endCxn id="24" idx="1"/>
          </p:cNvCxnSpPr>
          <p:nvPr/>
        </p:nvCxnSpPr>
        <p:spPr>
          <a:xfrm rot="16200000" flipH="1">
            <a:off x="3878462" y="4752456"/>
            <a:ext cx="802654" cy="31675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20F424BB-F7A9-4930-A005-06674F6A7947}"/>
              </a:ext>
            </a:extLst>
          </p:cNvPr>
          <p:cNvCxnSpPr>
            <a:stCxn id="24" idx="3"/>
            <a:endCxn id="26" idx="3"/>
          </p:cNvCxnSpPr>
          <p:nvPr/>
        </p:nvCxnSpPr>
        <p:spPr>
          <a:xfrm flipV="1">
            <a:off x="8020136" y="4862062"/>
            <a:ext cx="536077" cy="1875500"/>
          </a:xfrm>
          <a:prstGeom prst="bentConnector3">
            <a:avLst>
              <a:gd name="adj1" fmla="val 17409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5A081897-DB74-4FFB-9B3E-7148D4FD34C5}"/>
              </a:ext>
            </a:extLst>
          </p:cNvPr>
          <p:cNvCxnSpPr>
            <a:stCxn id="24" idx="0"/>
            <a:endCxn id="25" idx="2"/>
          </p:cNvCxnSpPr>
          <p:nvPr/>
        </p:nvCxnSpPr>
        <p:spPr>
          <a:xfrm flipV="1">
            <a:off x="6941852" y="6029353"/>
            <a:ext cx="0" cy="337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5F657100-A3B3-4C4B-9FC5-6727957BD852}"/>
              </a:ext>
            </a:extLst>
          </p:cNvPr>
          <p:cNvCxnSpPr>
            <a:stCxn id="25" idx="1"/>
            <a:endCxn id="27" idx="1"/>
          </p:cNvCxnSpPr>
          <p:nvPr/>
        </p:nvCxnSpPr>
        <p:spPr>
          <a:xfrm rot="10800000">
            <a:off x="5327491" y="4021986"/>
            <a:ext cx="12700" cy="1684202"/>
          </a:xfrm>
          <a:prstGeom prst="bentConnector3">
            <a:avLst>
              <a:gd name="adj1" fmla="val 32297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6164B481-B5FA-4D93-9803-C1163CD30296}"/>
              </a:ext>
            </a:extLst>
          </p:cNvPr>
          <p:cNvCxnSpPr>
            <a:stCxn id="26" idx="0"/>
            <a:endCxn id="27" idx="2"/>
          </p:cNvCxnSpPr>
          <p:nvPr/>
        </p:nvCxnSpPr>
        <p:spPr>
          <a:xfrm flipV="1">
            <a:off x="6941852" y="4345151"/>
            <a:ext cx="0" cy="332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A6A33297-1D2A-450D-99D1-BB3F1FE2ECB2}"/>
              </a:ext>
            </a:extLst>
          </p:cNvPr>
          <p:cNvCxnSpPr>
            <a:stCxn id="27" idx="0"/>
            <a:endCxn id="28" idx="2"/>
          </p:cNvCxnSpPr>
          <p:nvPr/>
        </p:nvCxnSpPr>
        <p:spPr>
          <a:xfrm flipV="1">
            <a:off x="6941852" y="3416362"/>
            <a:ext cx="0" cy="282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2CD816DB-DB92-4ABD-B27C-365C32ACF07B}"/>
              </a:ext>
            </a:extLst>
          </p:cNvPr>
          <p:cNvCxnSpPr>
            <a:stCxn id="28" idx="0"/>
            <a:endCxn id="29" idx="2"/>
          </p:cNvCxnSpPr>
          <p:nvPr/>
        </p:nvCxnSpPr>
        <p:spPr>
          <a:xfrm flipV="1">
            <a:off x="6941852" y="2773399"/>
            <a:ext cx="0" cy="27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0EAA219D-E499-4E0A-AFC8-EB76C04521F1}"/>
              </a:ext>
            </a:extLst>
          </p:cNvPr>
          <p:cNvCxnSpPr>
            <a:stCxn id="29" idx="0"/>
            <a:endCxn id="17" idx="2"/>
          </p:cNvCxnSpPr>
          <p:nvPr/>
        </p:nvCxnSpPr>
        <p:spPr>
          <a:xfrm flipV="1">
            <a:off x="6941852" y="2274226"/>
            <a:ext cx="0" cy="129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A16549F4-8E0A-4A8C-A3F6-1DF2FF1217C1}"/>
              </a:ext>
            </a:extLst>
          </p:cNvPr>
          <p:cNvCxnSpPr>
            <a:stCxn id="17" idx="0"/>
            <a:endCxn id="12" idx="2"/>
          </p:cNvCxnSpPr>
          <p:nvPr/>
        </p:nvCxnSpPr>
        <p:spPr>
          <a:xfrm flipV="1">
            <a:off x="6941852" y="1164139"/>
            <a:ext cx="0" cy="368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176D9365-2334-4AC0-BAAF-68283B15ADAD}"/>
              </a:ext>
            </a:extLst>
          </p:cNvPr>
          <p:cNvCxnSpPr>
            <a:stCxn id="17" idx="1"/>
          </p:cNvCxnSpPr>
          <p:nvPr/>
        </p:nvCxnSpPr>
        <p:spPr>
          <a:xfrm flipH="1">
            <a:off x="2696010" y="1903249"/>
            <a:ext cx="2157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63ACCAD-30B9-4A9A-96EE-9E53FB749B27}"/>
              </a:ext>
            </a:extLst>
          </p:cNvPr>
          <p:cNvSpPr txBox="1"/>
          <p:nvPr/>
        </p:nvSpPr>
        <p:spPr>
          <a:xfrm>
            <a:off x="6985013" y="1195978"/>
            <a:ext cx="5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38BB777-2D72-4158-A247-1740E57E85AF}"/>
              </a:ext>
            </a:extLst>
          </p:cNvPr>
          <p:cNvSpPr txBox="1"/>
          <p:nvPr/>
        </p:nvSpPr>
        <p:spPr>
          <a:xfrm>
            <a:off x="4437052" y="1549083"/>
            <a:ext cx="4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4C2439C-21E7-4053-B14B-A3F1413E604B}"/>
              </a:ext>
            </a:extLst>
          </p:cNvPr>
          <p:cNvSpPr/>
          <p:nvPr/>
        </p:nvSpPr>
        <p:spPr>
          <a:xfrm>
            <a:off x="804153" y="3392314"/>
            <a:ext cx="3672184" cy="71205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D1B6B7E-32AA-4529-9C1B-AAED8EC77E86}"/>
              </a:ext>
            </a:extLst>
          </p:cNvPr>
          <p:cNvSpPr/>
          <p:nvPr/>
        </p:nvSpPr>
        <p:spPr>
          <a:xfrm>
            <a:off x="804153" y="4221548"/>
            <a:ext cx="3672184" cy="105486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A47206B-8078-4D6E-BEA2-4179B2946E76}"/>
              </a:ext>
            </a:extLst>
          </p:cNvPr>
          <p:cNvSpPr/>
          <p:nvPr/>
        </p:nvSpPr>
        <p:spPr>
          <a:xfrm>
            <a:off x="5149691" y="2321647"/>
            <a:ext cx="3672184" cy="207596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16453E7-33A6-482D-8DD5-C6B55EAE2EA9}"/>
              </a:ext>
            </a:extLst>
          </p:cNvPr>
          <p:cNvSpPr/>
          <p:nvPr/>
        </p:nvSpPr>
        <p:spPr>
          <a:xfrm>
            <a:off x="5149691" y="4573870"/>
            <a:ext cx="3672184" cy="154119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DAA367AF-D29B-4CFD-8A2F-055CA1B1A0F9}"/>
              </a:ext>
            </a:extLst>
          </p:cNvPr>
          <p:cNvSpPr txBox="1"/>
          <p:nvPr/>
        </p:nvSpPr>
        <p:spPr>
          <a:xfrm>
            <a:off x="168381" y="3073404"/>
            <a:ext cx="3410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 Inertia weight with chaotic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3F69C1C-0A32-4726-9374-340128CE463F}"/>
              </a:ext>
            </a:extLst>
          </p:cNvPr>
          <p:cNvSpPr txBox="1"/>
          <p:nvPr/>
        </p:nvSpPr>
        <p:spPr>
          <a:xfrm>
            <a:off x="107106" y="5239905"/>
            <a:ext cx="5831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 Elite and dimensional learning strategies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1306051-39CA-4518-BA8B-90021DBAA90E}"/>
              </a:ext>
            </a:extLst>
          </p:cNvPr>
          <p:cNvSpPr txBox="1"/>
          <p:nvPr/>
        </p:nvSpPr>
        <p:spPr>
          <a:xfrm>
            <a:off x="7157872" y="6056160"/>
            <a:ext cx="3745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 Adaptive position update strategy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A38565C-9F9D-41F5-921A-63177FDAE614}"/>
              </a:ext>
            </a:extLst>
          </p:cNvPr>
          <p:cNvSpPr txBox="1"/>
          <p:nvPr/>
        </p:nvSpPr>
        <p:spPr>
          <a:xfrm>
            <a:off x="6891754" y="1947289"/>
            <a:ext cx="3860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 Competitive substitution mechanism</a:t>
            </a:r>
          </a:p>
        </p:txBody>
      </p:sp>
    </p:spTree>
    <p:extLst>
      <p:ext uri="{BB962C8B-B14F-4D97-AF65-F5344CB8AC3E}">
        <p14:creationId xmlns:p14="http://schemas.microsoft.com/office/powerpoint/2010/main" val="3012980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5 Simulations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Fixed source </a:t>
            </a:r>
            <a:r>
              <a:rPr lang="en-US" altLang="zh-TW" sz="2400" dirty="0">
                <a:cs typeface="Times New Roman" panose="02020603050405020304" pitchFamily="18" charset="0"/>
              </a:rPr>
              <a:t>l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ocation </a:t>
            </a:r>
            <a:r>
              <a:rPr lang="en-US" altLang="zh-TW" sz="2400" dirty="0">
                <a:cs typeface="Times New Roman" panose="02020603050405020304" pitchFamily="18" charset="0"/>
              </a:rPr>
              <a:t>c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ases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Fixed source </a:t>
            </a:r>
            <a:r>
              <a:rPr lang="en-US" altLang="zh-TW" sz="2400" dirty="0">
                <a:cs typeface="Times New Roman" panose="02020603050405020304" pitchFamily="18" charset="0"/>
              </a:rPr>
              <a:t>l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ocation with parameters </a:t>
            </a:r>
            <a:r>
              <a:rPr lang="en-US" altLang="zh-TW" sz="2400" dirty="0">
                <a:cs typeface="Times New Roman" panose="02020603050405020304" pitchFamily="18" charset="0"/>
              </a:rPr>
              <a:t>o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ptimization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Applications of estimated ATFs and RIRs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Moving source </a:t>
            </a:r>
            <a:r>
              <a:rPr lang="en-US" altLang="zh-TW" sz="2400" dirty="0">
                <a:cs typeface="Times New Roman" panose="02020603050405020304" pitchFamily="18" charset="0"/>
              </a:rPr>
              <a:t>l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ocation </a:t>
            </a:r>
            <a:r>
              <a:rPr lang="en-US" altLang="zh-TW" sz="2400" dirty="0">
                <a:cs typeface="Times New Roman" panose="02020603050405020304" pitchFamily="18" charset="0"/>
              </a:rPr>
              <a:t>c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ases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719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Fixed source location cases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862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5283172-7F7E-4D4B-91EB-1B321C117C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00614" y="641233"/>
            <a:ext cx="4885574" cy="313939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Settings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5E73E6C-786E-4D75-B982-20F156B6A163}"/>
                  </a:ext>
                </a:extLst>
              </p:cNvPr>
              <p:cNvSpPr txBox="1"/>
              <p:nvPr/>
            </p:nvSpPr>
            <p:spPr>
              <a:xfrm>
                <a:off x="618977" y="941100"/>
                <a:ext cx="8834251" cy="49229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H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ybrid compact-distributed array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in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distributed part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8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in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compact part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30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Spacing of microphones in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compact part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0.02m 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Room size =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2.5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Window =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1024 samples Hamming window (64 </a:t>
                </a:r>
                <a:r>
                  <a:rPr lang="en-US" altLang="zh-TW" sz="2000" dirty="0" err="1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ms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with 75% overlap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Ground-truth RIR : </a:t>
                </a:r>
                <a:r>
                  <a:rPr lang="en-US" altLang="zh-TW" sz="2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Emanuël</a:t>
                </a:r>
                <a:r>
                  <a:rPr lang="en-US" altLang="zh-TW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Habets</a:t>
                </a:r>
                <a:r>
                  <a:rPr lang="en-US" altLang="zh-TW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Room Impulse Response Generator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5E73E6C-786E-4D75-B982-20F156B6A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77" y="941100"/>
                <a:ext cx="8834251" cy="4922951"/>
              </a:xfrm>
              <a:prstGeom prst="rect">
                <a:avLst/>
              </a:prstGeom>
              <a:blipFill>
                <a:blip r:embed="rId3"/>
                <a:stretch>
                  <a:fillRect l="-621" b="-12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CC981511-D088-46C9-9E4D-1A8267A21367}"/>
              </a:ext>
            </a:extLst>
          </p:cNvPr>
          <p:cNvSpPr txBox="1"/>
          <p:nvPr/>
        </p:nvSpPr>
        <p:spPr>
          <a:xfrm>
            <a:off x="7857802" y="2720301"/>
            <a:ext cx="10851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mic of ULA 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209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Results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317D2D0-0E03-46F1-9828-A224189A86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09" y="915511"/>
            <a:ext cx="4766880" cy="549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105240C-D9AE-4307-870E-ABA01ED151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517" y="915511"/>
            <a:ext cx="4319270" cy="540639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68C4AD9-5D3C-4A3E-90C6-72BEF99B364C}"/>
              </a:ext>
            </a:extLst>
          </p:cNvPr>
          <p:cNvSpPr txBox="1"/>
          <p:nvPr/>
        </p:nvSpPr>
        <p:spPr>
          <a:xfrm>
            <a:off x="4541142" y="6321901"/>
            <a:ext cx="130676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T</a:t>
            </a:r>
            <a:r>
              <a:rPr lang="en-US" altLang="zh-TW" baseline="-25000" dirty="0"/>
              <a:t>60</a:t>
            </a:r>
            <a:r>
              <a:rPr lang="en-US" altLang="zh-TW" dirty="0"/>
              <a:t> = 0.01s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999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Results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5604211-9DC4-421D-9F54-2C6907CF9CEF}"/>
              </a:ext>
            </a:extLst>
          </p:cNvPr>
          <p:cNvSpPr txBox="1"/>
          <p:nvPr/>
        </p:nvSpPr>
        <p:spPr>
          <a:xfrm>
            <a:off x="4858534" y="6182896"/>
            <a:ext cx="1173719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T</a:t>
            </a:r>
            <a:r>
              <a:rPr lang="en-US" altLang="zh-TW" baseline="-25000" dirty="0"/>
              <a:t>60</a:t>
            </a:r>
            <a:r>
              <a:rPr lang="en-US" altLang="zh-TW" dirty="0"/>
              <a:t> = 1.6s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9AF1DDC-C4CA-4EFA-9997-322FDE5B38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969" y="1660552"/>
            <a:ext cx="4556375" cy="380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B6B069A-0666-4B03-9E19-EF07E7D82E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7" y="1388912"/>
            <a:ext cx="4599376" cy="44923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8575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Results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65B3CB-BCCF-42FE-BE6E-B172D5BE87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43538" y="1613201"/>
            <a:ext cx="4856241" cy="390119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54A7113A-F45F-4E1B-84D6-C94A3DA69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909" y="1613200"/>
            <a:ext cx="811204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948AFB3F-647A-48B0-A529-32F45A9F7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336304"/>
              </p:ext>
            </p:extLst>
          </p:nvPr>
        </p:nvGraphicFramePr>
        <p:xfrm>
          <a:off x="575842" y="2627281"/>
          <a:ext cx="3832225" cy="150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2" name="Equation" r:id="rId4" imgW="2552400" imgH="1041120" progId="Equation.DSMT4">
                  <p:embed/>
                </p:oleObj>
              </mc:Choice>
              <mc:Fallback>
                <p:oleObj name="Equation" r:id="rId4" imgW="2552400" imgH="104112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842" y="2627281"/>
                        <a:ext cx="3832225" cy="15001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057" name="Picture 25" descr="Vector projection - Wikipedia">
            <a:extLst>
              <a:ext uri="{FF2B5EF4-FFF2-40B4-BE49-F238E27FC236}">
                <a16:creationId xmlns:a16="http://schemas.microsoft.com/office/drawing/2014/main" id="{0E218924-7D94-4FA9-935D-0C413F32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00" y="4533356"/>
            <a:ext cx="2180077" cy="19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41CFFF5-9C1F-438D-BC33-B7399EC69C18}"/>
                  </a:ext>
                </a:extLst>
              </p:cNvPr>
              <p:cNvSpPr txBox="1"/>
              <p:nvPr/>
            </p:nvSpPr>
            <p:spPr>
              <a:xfrm>
                <a:off x="2580802" y="4811143"/>
                <a:ext cx="24670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1" smtClean="0">
                          <a:latin typeface="Cambria Math" panose="02040503050406030204" pitchFamily="18" charset="0"/>
                        </a:rPr>
                        <m:t>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41CFFF5-9C1F-438D-BC33-B7399EC69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02" y="4811143"/>
                <a:ext cx="246704" cy="461665"/>
              </a:xfrm>
              <a:prstGeom prst="rect">
                <a:avLst/>
              </a:prstGeom>
              <a:blipFill>
                <a:blip r:embed="rId7"/>
                <a:stretch>
                  <a:fillRect l="-19512" r="-95122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50EAB128-E088-45F1-8F74-809C4DC83C04}"/>
              </a:ext>
            </a:extLst>
          </p:cNvPr>
          <p:cNvSpPr txBox="1"/>
          <p:nvPr/>
        </p:nvSpPr>
        <p:spPr>
          <a:xfrm>
            <a:off x="2989634" y="5546295"/>
            <a:ext cx="551234" cy="4082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F2CDD72-757D-4C41-951D-F13DCC8D203E}"/>
              </a:ext>
            </a:extLst>
          </p:cNvPr>
          <p:cNvSpPr txBox="1"/>
          <p:nvPr/>
        </p:nvSpPr>
        <p:spPr>
          <a:xfrm>
            <a:off x="1245808" y="5186372"/>
            <a:ext cx="551234" cy="4082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F2A3584-D398-4D0D-BC9A-CD61D86859DA}"/>
              </a:ext>
            </a:extLst>
          </p:cNvPr>
          <p:cNvSpPr txBox="1"/>
          <p:nvPr/>
        </p:nvSpPr>
        <p:spPr>
          <a:xfrm>
            <a:off x="1704983" y="5922123"/>
            <a:ext cx="111514" cy="1716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BE0CBEB-9231-4BC8-9771-B77E5711065B}"/>
                  </a:ext>
                </a:extLst>
              </p:cNvPr>
              <p:cNvSpPr txBox="1"/>
              <p:nvPr/>
            </p:nvSpPr>
            <p:spPr>
              <a:xfrm>
                <a:off x="1444591" y="5065877"/>
                <a:ext cx="31614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1" smtClean="0">
                          <a:latin typeface="Cambria Math" panose="02040503050406030204" pitchFamily="18" charset="0"/>
                        </a:rPr>
                        <m:t>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BE0CBEB-9231-4BC8-9771-B77E57110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591" y="5065877"/>
                <a:ext cx="316149" cy="461665"/>
              </a:xfrm>
              <a:prstGeom prst="rect">
                <a:avLst/>
              </a:prstGeom>
              <a:blipFill>
                <a:blip r:embed="rId8"/>
                <a:stretch>
                  <a:fillRect l="-7692" r="-15385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CD432EB-1728-42FA-BB82-67A03FEDC3F1}"/>
                  </a:ext>
                </a:extLst>
              </p:cNvPr>
              <p:cNvSpPr txBox="1"/>
              <p:nvPr/>
            </p:nvSpPr>
            <p:spPr>
              <a:xfrm>
                <a:off x="3370261" y="5070340"/>
                <a:ext cx="283723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sz="2400" b="1"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CD432EB-1728-42FA-BB82-67A03FEDC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261" y="5070340"/>
                <a:ext cx="283723" cy="461665"/>
              </a:xfrm>
              <a:prstGeom prst="rect">
                <a:avLst/>
              </a:prstGeom>
              <a:blipFill>
                <a:blip r:embed="rId9"/>
                <a:stretch>
                  <a:fillRect l="-8696" t="-5333" r="-30435" b="-1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4B082941-E8B6-4972-B1F3-3A2B82D59E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88076"/>
              </p:ext>
            </p:extLst>
          </p:nvPr>
        </p:nvGraphicFramePr>
        <p:xfrm>
          <a:off x="2065872" y="6020910"/>
          <a:ext cx="59055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3" name="Equation" r:id="rId10" imgW="393480" imgH="444240" progId="Equation.DSMT4">
                  <p:embed/>
                </p:oleObj>
              </mc:Choice>
              <mc:Fallback>
                <p:oleObj name="Equation" r:id="rId10" imgW="393480" imgH="44424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948AFB3F-647A-48B0-A529-32F45A9F7E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872" y="6020910"/>
                        <a:ext cx="590550" cy="641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1613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Fixed source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ocation with parameters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ptimization</a:t>
            </a:r>
          </a:p>
          <a:p>
            <a:pPr lvl="1">
              <a:lnSpc>
                <a:spcPct val="12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030310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940EBD6-35C3-44DC-8A29-0486959DF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387705"/>
              </p:ext>
            </p:extLst>
          </p:nvPr>
        </p:nvGraphicFramePr>
        <p:xfrm>
          <a:off x="1658140" y="2747231"/>
          <a:ext cx="7233934" cy="2066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80429">
                  <a:extLst>
                    <a:ext uri="{9D8B030D-6E8A-4147-A177-3AD203B41FA5}">
                      <a16:colId xmlns:a16="http://schemas.microsoft.com/office/drawing/2014/main" val="1714139391"/>
                    </a:ext>
                  </a:extLst>
                </a:gridCol>
                <a:gridCol w="1753505">
                  <a:extLst>
                    <a:ext uri="{9D8B030D-6E8A-4147-A177-3AD203B41FA5}">
                      <a16:colId xmlns:a16="http://schemas.microsoft.com/office/drawing/2014/main" val="12680815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 (dB)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969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without parameters optimization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-13.2238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678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 PSO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-13.5870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1305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 ASPSO</a:t>
                      </a:r>
                      <a:endParaRPr lang="zh-TW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-13.5873</a:t>
                      </a:r>
                      <a:endParaRPr lang="zh-TW" sz="20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148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993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65286D9-7AAF-4893-911F-3D51776FF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340" y="4584954"/>
            <a:ext cx="5570018" cy="2432606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42CF940F-51B5-4EB1-9CE5-FD15B22F7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07" y="1391826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Applications of estimated ATFs and RIRs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MINT dereverberation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Settings o</a:t>
            </a:r>
            <a:r>
              <a:rPr lang="en-US" altLang="zh-TW" sz="2400" dirty="0">
                <a:cs typeface="Times New Roman" panose="02020603050405020304" pitchFamily="18" charset="0"/>
              </a:rPr>
              <a:t>f TIKR and MPDR</a:t>
            </a:r>
            <a:endParaRPr lang="en-US" altLang="zh-TW" sz="2400" dirty="0">
              <a:effectLst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TIKR source separation results</a:t>
            </a:r>
            <a:endParaRPr lang="en-US" altLang="zh-TW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MPDR speech enhancement </a:t>
            </a:r>
            <a:r>
              <a:rPr lang="en-US" altLang="zh-TW" sz="2400" dirty="0"/>
              <a:t>results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846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Motivation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7D83BE-E4EC-4B4E-A33E-48BA8CBC2A9E}"/>
              </a:ext>
            </a:extLst>
          </p:cNvPr>
          <p:cNvSpPr txBox="1"/>
          <p:nvPr/>
        </p:nvSpPr>
        <p:spPr>
          <a:xfrm>
            <a:off x="601435" y="1022149"/>
            <a:ext cx="9744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Acoustic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ransfer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unctions (ATFs) </a:t>
            </a:r>
            <a:r>
              <a:rPr lang="en-US" altLang="zh-TW" sz="1800" dirty="0" err="1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v.s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 Relative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ransfer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unctions (RTFs)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navailability of the source signal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Most blind system identification (BSI) → multiplication transfer function (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MTF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Proposed method →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convolutive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transfer function  (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CTF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9D62EDD2-B678-4830-882F-64B99A6BA1FB}"/>
              </a:ext>
            </a:extLst>
          </p:cNvPr>
          <p:cNvGrpSpPr/>
          <p:nvPr/>
        </p:nvGrpSpPr>
        <p:grpSpPr>
          <a:xfrm>
            <a:off x="667671" y="3433328"/>
            <a:ext cx="4112607" cy="3049682"/>
            <a:chOff x="628711" y="4681971"/>
            <a:chExt cx="3551150" cy="2378707"/>
          </a:xfrm>
        </p:grpSpPr>
        <p:pic>
          <p:nvPicPr>
            <p:cNvPr id="12294" name="Picture 6" descr="喇叭圖案素材| PNG和向量圖| 透明背景圖片| 免費下载- Pngtree">
              <a:extLst>
                <a:ext uri="{FF2B5EF4-FFF2-40B4-BE49-F238E27FC236}">
                  <a16:creationId xmlns:a16="http://schemas.microsoft.com/office/drawing/2014/main" id="{2D0303B1-015E-4A98-A010-C2275347C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711" y="5517438"/>
              <a:ext cx="560991" cy="560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6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877ED52D-10EE-454C-9DB7-E03532EC2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523" y="4681971"/>
              <a:ext cx="564498" cy="455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56E55862-AEC9-4E9D-8045-4D1787C13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5277" y="5574350"/>
              <a:ext cx="560991" cy="452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FB67424A-CC34-4C9C-8BB1-9D59670118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523" y="6608006"/>
              <a:ext cx="560990" cy="452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B4E738E8-74FD-4B51-983F-501F131192A0}"/>
                </a:ext>
              </a:extLst>
            </p:cNvPr>
            <p:cNvCxnSpPr>
              <a:cxnSpLocks/>
              <a:stCxn id="12294" idx="3"/>
              <a:endCxn id="26" idx="1"/>
            </p:cNvCxnSpPr>
            <p:nvPr/>
          </p:nvCxnSpPr>
          <p:spPr>
            <a:xfrm>
              <a:off x="1189702" y="5797934"/>
              <a:ext cx="1425575" cy="27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E0047A4E-6577-4BAF-A8FE-C3E7CBAE5532}"/>
                </a:ext>
              </a:extLst>
            </p:cNvPr>
            <p:cNvCxnSpPr>
              <a:cxnSpLocks/>
              <a:stCxn id="12294" idx="3"/>
            </p:cNvCxnSpPr>
            <p:nvPr/>
          </p:nvCxnSpPr>
          <p:spPr>
            <a:xfrm flipV="1">
              <a:off x="1189702" y="4989241"/>
              <a:ext cx="1318894" cy="8086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0EEDF225-5F90-422E-A52A-F3E0CD3604C6}"/>
                </a:ext>
              </a:extLst>
            </p:cNvPr>
            <p:cNvCxnSpPr>
              <a:cxnSpLocks/>
              <a:stCxn id="12294" idx="3"/>
            </p:cNvCxnSpPr>
            <p:nvPr/>
          </p:nvCxnSpPr>
          <p:spPr>
            <a:xfrm>
              <a:off x="1189702" y="5797934"/>
              <a:ext cx="1338259" cy="9552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8774243-C966-4381-BE02-E07B0D4CBF1D}"/>
                </a:ext>
              </a:extLst>
            </p:cNvPr>
            <p:cNvSpPr txBox="1"/>
            <p:nvPr/>
          </p:nvSpPr>
          <p:spPr>
            <a:xfrm>
              <a:off x="1364325" y="5058506"/>
              <a:ext cx="758480" cy="288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ATF</a:t>
              </a:r>
              <a:endParaRPr lang="zh-TW" alt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接點: 弧形 42">
              <a:extLst>
                <a:ext uri="{FF2B5EF4-FFF2-40B4-BE49-F238E27FC236}">
                  <a16:creationId xmlns:a16="http://schemas.microsoft.com/office/drawing/2014/main" id="{5697ABF8-434C-4939-A990-F5BF3E938881}"/>
                </a:ext>
              </a:extLst>
            </p:cNvPr>
            <p:cNvCxnSpPr>
              <a:stCxn id="12296" idx="3"/>
              <a:endCxn id="26" idx="3"/>
            </p:cNvCxnSpPr>
            <p:nvPr/>
          </p:nvCxnSpPr>
          <p:spPr>
            <a:xfrm flipH="1">
              <a:off x="3176268" y="4909723"/>
              <a:ext cx="1753" cy="890964"/>
            </a:xfrm>
            <a:prstGeom prst="curvedConnector3">
              <a:avLst>
                <a:gd name="adj1" fmla="val -1304050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接點: 弧形 46">
              <a:extLst>
                <a:ext uri="{FF2B5EF4-FFF2-40B4-BE49-F238E27FC236}">
                  <a16:creationId xmlns:a16="http://schemas.microsoft.com/office/drawing/2014/main" id="{E622C1CF-7398-42F2-952A-A784EA96FE96}"/>
                </a:ext>
              </a:extLst>
            </p:cNvPr>
            <p:cNvCxnSpPr>
              <a:cxnSpLocks/>
              <a:stCxn id="12296" idx="3"/>
              <a:endCxn id="27" idx="3"/>
            </p:cNvCxnSpPr>
            <p:nvPr/>
          </p:nvCxnSpPr>
          <p:spPr>
            <a:xfrm flipH="1">
              <a:off x="3174513" y="4909723"/>
              <a:ext cx="3508" cy="1924619"/>
            </a:xfrm>
            <a:prstGeom prst="curvedConnector3">
              <a:avLst>
                <a:gd name="adj1" fmla="val -651653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53778CF6-903C-42B8-9B87-23F629980D7B}"/>
                </a:ext>
              </a:extLst>
            </p:cNvPr>
            <p:cNvSpPr txBox="1"/>
            <p:nvPr/>
          </p:nvSpPr>
          <p:spPr>
            <a:xfrm>
              <a:off x="3421381" y="5075917"/>
              <a:ext cx="758480" cy="288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RTF</a:t>
              </a:r>
              <a:endParaRPr lang="zh-TW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D3956C1-23D4-49C9-96BA-A9C0B393C991}"/>
              </a:ext>
            </a:extLst>
          </p:cNvPr>
          <p:cNvGrpSpPr/>
          <p:nvPr/>
        </p:nvGrpSpPr>
        <p:grpSpPr>
          <a:xfrm>
            <a:off x="5152259" y="3263048"/>
            <a:ext cx="5011680" cy="3452402"/>
            <a:chOff x="5152259" y="3263048"/>
            <a:chExt cx="5011680" cy="3452402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2F6F150-D033-41DA-B129-E2AD3A6600CB}"/>
                </a:ext>
              </a:extLst>
            </p:cNvPr>
            <p:cNvGrpSpPr/>
            <p:nvPr/>
          </p:nvGrpSpPr>
          <p:grpSpPr>
            <a:xfrm>
              <a:off x="5214829" y="3472843"/>
              <a:ext cx="4886540" cy="3010167"/>
              <a:chOff x="5511799" y="4841625"/>
              <a:chExt cx="4692650" cy="2209164"/>
            </a:xfrm>
          </p:grpSpPr>
          <p:pic>
            <p:nvPicPr>
              <p:cNvPr id="12292" name="Picture 4" descr="Example of room impulse response from dEchorate dataset | Download  Scientific Diagram">
                <a:extLst>
                  <a:ext uri="{FF2B5EF4-FFF2-40B4-BE49-F238E27FC236}">
                    <a16:creationId xmlns:a16="http://schemas.microsoft.com/office/drawing/2014/main" id="{A1B76672-4FF6-4703-B566-AECB2BACBD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1799" y="4841625"/>
                <a:ext cx="4692650" cy="2209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D83822E-681E-4A50-8EF2-1F9A493A7169}"/>
                  </a:ext>
                </a:extLst>
              </p:cNvPr>
              <p:cNvSpPr/>
              <p:nvPr/>
            </p:nvSpPr>
            <p:spPr>
              <a:xfrm>
                <a:off x="6020434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07E3026-C25A-4B83-80A8-54ACE31A4CF0}"/>
                  </a:ext>
                </a:extLst>
              </p:cNvPr>
              <p:cNvSpPr/>
              <p:nvPr/>
            </p:nvSpPr>
            <p:spPr>
              <a:xfrm>
                <a:off x="6410959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2C6500A-2A73-4A0A-B267-A4E22EE95318}"/>
                  </a:ext>
                </a:extLst>
              </p:cNvPr>
              <p:cNvSpPr/>
              <p:nvPr/>
            </p:nvSpPr>
            <p:spPr>
              <a:xfrm>
                <a:off x="6901180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6E40A0C4-9D8D-4314-8525-E52DC659D298}"/>
                  </a:ext>
                </a:extLst>
              </p:cNvPr>
              <p:cNvSpPr/>
              <p:nvPr/>
            </p:nvSpPr>
            <p:spPr>
              <a:xfrm>
                <a:off x="8448675" y="577507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0BE33788-E59A-4544-B1E7-4898BDA5F5DB}"/>
                  </a:ext>
                </a:extLst>
              </p:cNvPr>
              <p:cNvSpPr/>
              <p:nvPr/>
            </p:nvSpPr>
            <p:spPr>
              <a:xfrm>
                <a:off x="8601075" y="5775075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7804329B-CA22-49CE-AF75-483A2C754CD9}"/>
                  </a:ext>
                </a:extLst>
              </p:cNvPr>
              <p:cNvSpPr/>
              <p:nvPr/>
            </p:nvSpPr>
            <p:spPr>
              <a:xfrm>
                <a:off x="8753475" y="5775075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6C2203A-8527-409F-BDDA-2683A38D6A50}"/>
                  </a:ext>
                </a:extLst>
              </p:cNvPr>
              <p:cNvSpPr/>
              <p:nvPr/>
            </p:nvSpPr>
            <p:spPr>
              <a:xfrm>
                <a:off x="6001069" y="4880743"/>
                <a:ext cx="4028756" cy="190398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068B761-D6C5-400D-9095-C925C4CF0BE3}"/>
                </a:ext>
              </a:extLst>
            </p:cNvPr>
            <p:cNvSpPr/>
            <p:nvPr/>
          </p:nvSpPr>
          <p:spPr>
            <a:xfrm rot="5400000">
              <a:off x="3822816" y="4592491"/>
              <a:ext cx="3202056" cy="543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A022000-7BDF-4078-9458-EFFA97F36B8B}"/>
                </a:ext>
              </a:extLst>
            </p:cNvPr>
            <p:cNvSpPr/>
            <p:nvPr/>
          </p:nvSpPr>
          <p:spPr>
            <a:xfrm rot="10800000">
              <a:off x="5571063" y="6172280"/>
              <a:ext cx="4592876" cy="543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7D2F058-EDC5-4CF0-B817-363939FAAFB1}"/>
                </a:ext>
              </a:extLst>
            </p:cNvPr>
            <p:cNvSpPr txBox="1"/>
            <p:nvPr/>
          </p:nvSpPr>
          <p:spPr>
            <a:xfrm>
              <a:off x="7211707" y="6192830"/>
              <a:ext cx="162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samples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DE093659-7152-4387-A23D-CE086277E4E4}"/>
                </a:ext>
              </a:extLst>
            </p:cNvPr>
            <p:cNvSpPr txBox="1"/>
            <p:nvPr/>
          </p:nvSpPr>
          <p:spPr>
            <a:xfrm rot="16200000">
              <a:off x="4535731" y="4466916"/>
              <a:ext cx="1649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Amplitude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692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AC15CFC-BA08-4B7A-AAF1-4A9285BD34D5}"/>
              </a:ext>
            </a:extLst>
          </p:cNvPr>
          <p:cNvSpPr txBox="1"/>
          <p:nvPr/>
        </p:nvSpPr>
        <p:spPr>
          <a:xfrm>
            <a:off x="323627" y="1825686"/>
            <a:ext cx="4938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Perceptual Evaluation of Speech Quality  (PESQ) </a:t>
            </a:r>
          </a:p>
          <a:p>
            <a:pPr algn="l"/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range:  </a:t>
            </a:r>
            <a:r>
              <a:rPr lang="en-US" altLang="zh-TW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[-0.5 4.5]</a:t>
            </a: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4691C933-77C0-448E-A9AA-EBB5D4BD0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886258"/>
              </p:ext>
            </p:extLst>
          </p:nvPr>
        </p:nvGraphicFramePr>
        <p:xfrm>
          <a:off x="5346700" y="1483896"/>
          <a:ext cx="5267871" cy="1155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9" name="Equation" r:id="rId3" imgW="3936960" imgH="863280" progId="Equation.DSMT4">
                  <p:embed/>
                </p:oleObj>
              </mc:Choice>
              <mc:Fallback>
                <p:oleObj name="Equation" r:id="rId3" imgW="3936960" imgH="863280" progId="Equation.DSMT4">
                  <p:embed/>
                  <p:pic>
                    <p:nvPicPr>
                      <p:cNvPr id="10" name="物件 9">
                        <a:extLst>
                          <a:ext uri="{FF2B5EF4-FFF2-40B4-BE49-F238E27FC236}">
                            <a16:creationId xmlns:a16="http://schemas.microsoft.com/office/drawing/2014/main" id="{DA5F2E38-632C-4C85-AE5E-33FCCC459A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46700" y="1483896"/>
                        <a:ext cx="5267871" cy="1155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A5F47707-7483-423B-A885-9EEE7942966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95209" y="3144139"/>
            <a:ext cx="4319905" cy="2819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F8746F4-0F2E-4BBE-BDFF-BDFB3A9C892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884170" y="3123819"/>
            <a:ext cx="4319905" cy="283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78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B9D5534-EA8B-435D-B263-0D66E4945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647705"/>
              </p:ext>
            </p:extLst>
          </p:nvPr>
        </p:nvGraphicFramePr>
        <p:xfrm>
          <a:off x="990162" y="1597002"/>
          <a:ext cx="8463066" cy="480053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327611">
                  <a:extLst>
                    <a:ext uri="{9D8B030D-6E8A-4147-A177-3AD203B41FA5}">
                      <a16:colId xmlns:a16="http://schemas.microsoft.com/office/drawing/2014/main" val="1084080360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2872206355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752044233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3350648278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3808527849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2340036005"/>
                    </a:ext>
                  </a:extLst>
                </a:gridCol>
              </a:tblGrid>
              <a:tr h="1200134">
                <a:tc>
                  <a:txBody>
                    <a:bodyPr/>
                    <a:lstStyle/>
                    <a:p>
                      <a:pPr algn="ctr"/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Ground-truth source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Unprocessed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Wiener filter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RLS</a:t>
                      </a:r>
                      <a:endParaRPr lang="en-US" altLang="zh-TW" sz="1800" b="0" dirty="0">
                        <a:solidFill>
                          <a:srgbClr val="866CA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717559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0.6s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79075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1.0s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37671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1.6s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665220"/>
                  </a:ext>
                </a:extLst>
              </a:tr>
            </a:tbl>
          </a:graphicData>
        </a:graphic>
      </p:graphicFrame>
      <p:pic>
        <p:nvPicPr>
          <p:cNvPr id="6" name="source">
            <a:hlinkClick r:id="" action="ppaction://media"/>
            <a:extLst>
              <a:ext uri="{FF2B5EF4-FFF2-40B4-BE49-F238E27FC236}">
                <a16:creationId xmlns:a16="http://schemas.microsoft.com/office/drawing/2014/main" id="{61441308-F96F-4424-8B6A-1485E9259B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2744626" y="4275235"/>
            <a:ext cx="609600" cy="609600"/>
          </a:xfrm>
          <a:prstGeom prst="rect">
            <a:avLst/>
          </a:prstGeom>
        </p:spPr>
      </p:pic>
      <p:pic>
        <p:nvPicPr>
          <p:cNvPr id="12" name="source_predict_partial_Kalman_MINT_1.6">
            <a:hlinkClick r:id="" action="ppaction://media"/>
            <a:extLst>
              <a:ext uri="{FF2B5EF4-FFF2-40B4-BE49-F238E27FC236}">
                <a16:creationId xmlns:a16="http://schemas.microsoft.com/office/drawing/2014/main" id="{48BD19DB-5B5A-4322-8CA0-4DD591C717E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463064" y="5524695"/>
            <a:ext cx="609600" cy="609600"/>
          </a:xfrm>
          <a:prstGeom prst="rect">
            <a:avLst/>
          </a:prstGeom>
        </p:spPr>
      </p:pic>
      <p:pic>
        <p:nvPicPr>
          <p:cNvPr id="13" name="source_predict_partial_Kalman_MINT_1.0">
            <a:hlinkClick r:id="" action="ppaction://media"/>
            <a:extLst>
              <a:ext uri="{FF2B5EF4-FFF2-40B4-BE49-F238E27FC236}">
                <a16:creationId xmlns:a16="http://schemas.microsoft.com/office/drawing/2014/main" id="{EB678544-22EA-4338-BD3F-34AED8810E6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463064" y="4275235"/>
            <a:ext cx="609600" cy="609600"/>
          </a:xfrm>
          <a:prstGeom prst="rect">
            <a:avLst/>
          </a:prstGeom>
        </p:spPr>
      </p:pic>
      <p:pic>
        <p:nvPicPr>
          <p:cNvPr id="14" name="source_predict_partial_Kalman_MINT_0.6">
            <a:hlinkClick r:id="" action="ppaction://media"/>
            <a:extLst>
              <a:ext uri="{FF2B5EF4-FFF2-40B4-BE49-F238E27FC236}">
                <a16:creationId xmlns:a16="http://schemas.microsoft.com/office/drawing/2014/main" id="{B8444875-9C9E-49EE-B04F-BE199361A91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463064" y="3040905"/>
            <a:ext cx="609600" cy="609600"/>
          </a:xfrm>
          <a:prstGeom prst="rect">
            <a:avLst/>
          </a:prstGeom>
        </p:spPr>
      </p:pic>
      <p:pic>
        <p:nvPicPr>
          <p:cNvPr id="15" name="source_predict_partial_RLS_MINT_0.6">
            <a:hlinkClick r:id="" action="ppaction://media"/>
            <a:extLst>
              <a:ext uri="{FF2B5EF4-FFF2-40B4-BE49-F238E27FC236}">
                <a16:creationId xmlns:a16="http://schemas.microsoft.com/office/drawing/2014/main" id="{565F9ED5-8A56-4960-8990-087CFD12A47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045585" y="3090490"/>
            <a:ext cx="609600" cy="609600"/>
          </a:xfrm>
          <a:prstGeom prst="rect">
            <a:avLst/>
          </a:prstGeom>
        </p:spPr>
      </p:pic>
      <p:pic>
        <p:nvPicPr>
          <p:cNvPr id="16" name="source_predict_partial_RLS_MINT_1.0">
            <a:hlinkClick r:id="" action="ppaction://media"/>
            <a:extLst>
              <a:ext uri="{FF2B5EF4-FFF2-40B4-BE49-F238E27FC236}">
                <a16:creationId xmlns:a16="http://schemas.microsoft.com/office/drawing/2014/main" id="{0E942E32-7B36-49B8-8C13-6164BC2AEACE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058999" y="4275235"/>
            <a:ext cx="609600" cy="609600"/>
          </a:xfrm>
          <a:prstGeom prst="rect">
            <a:avLst/>
          </a:prstGeom>
        </p:spPr>
      </p:pic>
      <p:pic>
        <p:nvPicPr>
          <p:cNvPr id="17" name="source_predict_partial_RLS_MINT_1.6">
            <a:hlinkClick r:id="" action="ppaction://media"/>
            <a:extLst>
              <a:ext uri="{FF2B5EF4-FFF2-40B4-BE49-F238E27FC236}">
                <a16:creationId xmlns:a16="http://schemas.microsoft.com/office/drawing/2014/main" id="{B46D3FD4-CFAA-4976-A604-C2BB16881FE2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045585" y="5524695"/>
            <a:ext cx="609600" cy="609600"/>
          </a:xfrm>
          <a:prstGeom prst="rect">
            <a:avLst/>
          </a:prstGeom>
        </p:spPr>
      </p:pic>
      <p:pic>
        <p:nvPicPr>
          <p:cNvPr id="18" name="source_predict_partial_Wiener_MINT_0.6">
            <a:hlinkClick r:id="" action="ppaction://media"/>
            <a:extLst>
              <a:ext uri="{FF2B5EF4-FFF2-40B4-BE49-F238E27FC236}">
                <a16:creationId xmlns:a16="http://schemas.microsoft.com/office/drawing/2014/main" id="{274A0122-9DDE-4193-81C7-BC753F198F30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628106" y="3171031"/>
            <a:ext cx="609600" cy="609600"/>
          </a:xfrm>
          <a:prstGeom prst="rect">
            <a:avLst/>
          </a:prstGeom>
        </p:spPr>
      </p:pic>
      <p:pic>
        <p:nvPicPr>
          <p:cNvPr id="19" name="source_predict_partial_Wiener_MINT_1.0">
            <a:hlinkClick r:id="" action="ppaction://media"/>
            <a:extLst>
              <a:ext uri="{FF2B5EF4-FFF2-40B4-BE49-F238E27FC236}">
                <a16:creationId xmlns:a16="http://schemas.microsoft.com/office/drawing/2014/main" id="{70263D6B-772E-48B9-A143-15AF4D2F7C48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628106" y="4275235"/>
            <a:ext cx="609600" cy="609600"/>
          </a:xfrm>
          <a:prstGeom prst="rect">
            <a:avLst/>
          </a:prstGeom>
        </p:spPr>
      </p:pic>
      <p:pic>
        <p:nvPicPr>
          <p:cNvPr id="20" name="source_predict_partial_Wiener_MINT_1.6">
            <a:hlinkClick r:id="" action="ppaction://media"/>
            <a:extLst>
              <a:ext uri="{FF2B5EF4-FFF2-40B4-BE49-F238E27FC236}">
                <a16:creationId xmlns:a16="http://schemas.microsoft.com/office/drawing/2014/main" id="{BA91FA11-7A35-4687-A098-109A702F2EFB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628106" y="5524695"/>
            <a:ext cx="609600" cy="609600"/>
          </a:xfrm>
          <a:prstGeom prst="rect">
            <a:avLst/>
          </a:prstGeom>
        </p:spPr>
      </p:pic>
      <p:pic>
        <p:nvPicPr>
          <p:cNvPr id="21" name="y_nodelay_partial_0.6">
            <a:hlinkClick r:id="" action="ppaction://media"/>
            <a:extLst>
              <a:ext uri="{FF2B5EF4-FFF2-40B4-BE49-F238E27FC236}">
                <a16:creationId xmlns:a16="http://schemas.microsoft.com/office/drawing/2014/main" id="{0A0A9C9B-D876-4F15-96CE-3032BEF76675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210627" y="3172764"/>
            <a:ext cx="609600" cy="609600"/>
          </a:xfrm>
          <a:prstGeom prst="rect">
            <a:avLst/>
          </a:prstGeom>
        </p:spPr>
      </p:pic>
      <p:pic>
        <p:nvPicPr>
          <p:cNvPr id="22" name="y_nodelay_partial_1.0">
            <a:hlinkClick r:id="" action="ppaction://media"/>
            <a:extLst>
              <a:ext uri="{FF2B5EF4-FFF2-40B4-BE49-F238E27FC236}">
                <a16:creationId xmlns:a16="http://schemas.microsoft.com/office/drawing/2014/main" id="{7B11E975-426B-4E68-A669-BE5940FCF179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175519" y="4275235"/>
            <a:ext cx="609600" cy="609600"/>
          </a:xfrm>
          <a:prstGeom prst="rect">
            <a:avLst/>
          </a:prstGeom>
        </p:spPr>
      </p:pic>
      <p:pic>
        <p:nvPicPr>
          <p:cNvPr id="23" name="y_nodelay_partial_1.6">
            <a:hlinkClick r:id="" action="ppaction://media"/>
            <a:extLst>
              <a:ext uri="{FF2B5EF4-FFF2-40B4-BE49-F238E27FC236}">
                <a16:creationId xmlns:a16="http://schemas.microsoft.com/office/drawing/2014/main" id="{A22FEF63-68D7-4711-9257-B59939CFB957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230018" y="55246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7405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Settings o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TIKR and MPDR</a:t>
            </a:r>
            <a:endParaRPr lang="en-US" altLang="zh-TW" sz="28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6FA0128-6C39-4D2B-AA19-5D590B060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751" y="1780381"/>
            <a:ext cx="5334000" cy="4000500"/>
          </a:xfrm>
          <a:prstGeom prst="rect">
            <a:avLst/>
          </a:prstGeom>
        </p:spPr>
      </p:pic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01310F2A-3B22-41EC-9363-CB183ED0A6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822212"/>
              </p:ext>
            </p:extLst>
          </p:nvPr>
        </p:nvGraphicFramePr>
        <p:xfrm>
          <a:off x="3977935" y="5466080"/>
          <a:ext cx="881507" cy="314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0" name="Equation" r:id="rId4" imgW="520560" imgH="177480" progId="Equation.DSMT4">
                  <p:embed/>
                </p:oleObj>
              </mc:Choice>
              <mc:Fallback>
                <p:oleObj name="Equation" r:id="rId4" imgW="520560" imgH="177480" progId="Equation.DSMT4">
                  <p:embed/>
                  <p:pic>
                    <p:nvPicPr>
                      <p:cNvPr id="22" name="物件 21">
                        <a:extLst>
                          <a:ext uri="{FF2B5EF4-FFF2-40B4-BE49-F238E27FC236}">
                            <a16:creationId xmlns:a16="http://schemas.microsoft.com/office/drawing/2014/main" id="{E2933DC7-5799-4AB5-A1C9-3F9AB9BE28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935" y="5466080"/>
                        <a:ext cx="881507" cy="31480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BB172630-6848-4B6D-8A61-B2BF1A9D94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673281"/>
              </p:ext>
            </p:extLst>
          </p:nvPr>
        </p:nvGraphicFramePr>
        <p:xfrm>
          <a:off x="6274712" y="5387029"/>
          <a:ext cx="816716" cy="316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1" name="Equation" r:id="rId6" imgW="482400" imgH="177480" progId="Equation.DSMT4">
                  <p:embed/>
                </p:oleObj>
              </mc:Choice>
              <mc:Fallback>
                <p:oleObj name="Equation" r:id="rId6" imgW="482400" imgH="177480" progId="Equation.DSMT4">
                  <p:embed/>
                  <p:pic>
                    <p:nvPicPr>
                      <p:cNvPr id="23" name="物件 22">
                        <a:extLst>
                          <a:ext uri="{FF2B5EF4-FFF2-40B4-BE49-F238E27FC236}">
                            <a16:creationId xmlns:a16="http://schemas.microsoft.com/office/drawing/2014/main" id="{414EC2F3-CBAF-450B-A19B-5DDF1F5A53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4712" y="5387029"/>
                        <a:ext cx="816716" cy="3165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6AA0213-77D0-4BE9-B546-15784764C593}"/>
              </a:ext>
            </a:extLst>
          </p:cNvPr>
          <p:cNvCxnSpPr>
            <a:cxnSpLocks/>
          </p:cNvCxnSpPr>
          <p:nvPr/>
        </p:nvCxnSpPr>
        <p:spPr>
          <a:xfrm flipV="1">
            <a:off x="3116944" y="4202315"/>
            <a:ext cx="0" cy="5943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36F2EDB-9230-4EE5-B31D-E9400F356328}"/>
              </a:ext>
            </a:extLst>
          </p:cNvPr>
          <p:cNvCxnSpPr>
            <a:cxnSpLocks/>
          </p:cNvCxnSpPr>
          <p:nvPr/>
        </p:nvCxnSpPr>
        <p:spPr>
          <a:xfrm flipV="1">
            <a:off x="3146269" y="4540405"/>
            <a:ext cx="497182" cy="26713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E665215-1B8A-4AA3-9178-4640F8DA67F3}"/>
              </a:ext>
            </a:extLst>
          </p:cNvPr>
          <p:cNvCxnSpPr>
            <a:cxnSpLocks/>
          </p:cNvCxnSpPr>
          <p:nvPr/>
        </p:nvCxnSpPr>
        <p:spPr>
          <a:xfrm>
            <a:off x="3063658" y="4796706"/>
            <a:ext cx="611212" cy="1205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CDEE134-A311-42FD-A8A0-F2B0EEC69A3C}"/>
              </a:ext>
            </a:extLst>
          </p:cNvPr>
          <p:cNvSpPr txBox="1"/>
          <p:nvPr/>
        </p:nvSpPr>
        <p:spPr>
          <a:xfrm>
            <a:off x="3173962" y="4166481"/>
            <a:ext cx="327422" cy="50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1B20B35-8F7B-432F-8926-F9A6C05CBC34}"/>
              </a:ext>
            </a:extLst>
          </p:cNvPr>
          <p:cNvSpPr txBox="1"/>
          <p:nvPr/>
        </p:nvSpPr>
        <p:spPr>
          <a:xfrm>
            <a:off x="3109857" y="4779726"/>
            <a:ext cx="327422" cy="50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6004592-39C3-49CF-87C5-AAF470FF4CDD}"/>
              </a:ext>
            </a:extLst>
          </p:cNvPr>
          <p:cNvSpPr txBox="1"/>
          <p:nvPr/>
        </p:nvSpPr>
        <p:spPr>
          <a:xfrm>
            <a:off x="2737411" y="4414491"/>
            <a:ext cx="327422" cy="50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EB3D396-98D3-4397-9187-21663CA9F649}"/>
              </a:ext>
            </a:extLst>
          </p:cNvPr>
          <p:cNvSpPr/>
          <p:nvPr/>
        </p:nvSpPr>
        <p:spPr>
          <a:xfrm>
            <a:off x="3044586" y="4729230"/>
            <a:ext cx="115997" cy="12168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9353F7E-5E43-44A8-AC25-E67932C5D445}"/>
              </a:ext>
            </a:extLst>
          </p:cNvPr>
          <p:cNvSpPr txBox="1"/>
          <p:nvPr/>
        </p:nvSpPr>
        <p:spPr>
          <a:xfrm>
            <a:off x="2293041" y="3221232"/>
            <a:ext cx="500586" cy="1193259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85CAD810-1640-45FC-9114-6D7B06781E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9126010"/>
              </p:ext>
            </p:extLst>
          </p:nvPr>
        </p:nvGraphicFramePr>
        <p:xfrm>
          <a:off x="1704788" y="3623230"/>
          <a:ext cx="1074177" cy="314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2" name="Equation" r:id="rId8" imgW="634680" imgH="177480" progId="Equation.DSMT4">
                  <p:embed/>
                </p:oleObj>
              </mc:Choice>
              <mc:Fallback>
                <p:oleObj name="Equation" r:id="rId8" imgW="634680" imgH="17748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A2700C5B-7959-42DB-8FD5-4CF4F08385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04788" y="3623230"/>
                        <a:ext cx="1074177" cy="31480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字方塊 19">
            <a:extLst>
              <a:ext uri="{FF2B5EF4-FFF2-40B4-BE49-F238E27FC236}">
                <a16:creationId xmlns:a16="http://schemas.microsoft.com/office/drawing/2014/main" id="{BFCCF9F0-4E01-4647-A74C-E58059027526}"/>
              </a:ext>
            </a:extLst>
          </p:cNvPr>
          <p:cNvSpPr txBox="1"/>
          <p:nvPr/>
        </p:nvSpPr>
        <p:spPr>
          <a:xfrm rot="16200000">
            <a:off x="5305172" y="1233055"/>
            <a:ext cx="500586" cy="1193259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4B54417-FBC2-4918-B2B6-77347B0EF2B7}"/>
              </a:ext>
            </a:extLst>
          </p:cNvPr>
          <p:cNvCxnSpPr/>
          <p:nvPr/>
        </p:nvCxnSpPr>
        <p:spPr>
          <a:xfrm>
            <a:off x="4202349" y="3623230"/>
            <a:ext cx="408562" cy="194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8D3067B-F5DB-4403-8415-5BB20877BE82}"/>
              </a:ext>
            </a:extLst>
          </p:cNvPr>
          <p:cNvSpPr txBox="1"/>
          <p:nvPr/>
        </p:nvSpPr>
        <p:spPr>
          <a:xfrm>
            <a:off x="3571883" y="3315453"/>
            <a:ext cx="1445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286D2A99-BD24-4501-A2B5-78A5F3EE58F8}"/>
              </a:ext>
            </a:extLst>
          </p:cNvPr>
          <p:cNvCxnSpPr>
            <a:cxnSpLocks/>
          </p:cNvCxnSpPr>
          <p:nvPr/>
        </p:nvCxnSpPr>
        <p:spPr>
          <a:xfrm flipH="1" flipV="1">
            <a:off x="5446654" y="3473920"/>
            <a:ext cx="459156" cy="56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0D30BF4-9166-4B21-8C68-8140B90E3421}"/>
              </a:ext>
            </a:extLst>
          </p:cNvPr>
          <p:cNvSpPr txBox="1"/>
          <p:nvPr/>
        </p:nvSpPr>
        <p:spPr>
          <a:xfrm>
            <a:off x="5926496" y="3407885"/>
            <a:ext cx="199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2 or interferer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C24CDF8-2F1F-4A37-B8B4-273BD67BF0B5}"/>
              </a:ext>
            </a:extLst>
          </p:cNvPr>
          <p:cNvSpPr txBox="1"/>
          <p:nvPr/>
        </p:nvSpPr>
        <p:spPr>
          <a:xfrm>
            <a:off x="3888268" y="4366197"/>
            <a:ext cx="1445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mic of ULA 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FF17884F-CD56-4CE0-B374-E4977F195C41}"/>
              </a:ext>
            </a:extLst>
          </p:cNvPr>
          <p:cNvCxnSpPr>
            <a:cxnSpLocks/>
          </p:cNvCxnSpPr>
          <p:nvPr/>
        </p:nvCxnSpPr>
        <p:spPr>
          <a:xfrm flipV="1">
            <a:off x="4439529" y="4038563"/>
            <a:ext cx="265889" cy="333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557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TIKR source separation results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593B74A-BD57-4644-9C36-E34D0F248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805354"/>
              </p:ext>
            </p:extLst>
          </p:nvPr>
        </p:nvGraphicFramePr>
        <p:xfrm>
          <a:off x="401215" y="2176855"/>
          <a:ext cx="4792991" cy="3207551"/>
        </p:xfrm>
        <a:graphic>
          <a:graphicData uri="http://schemas.openxmlformats.org/drawingml/2006/table">
            <a:tbl>
              <a:tblPr firstRow="1" firstCol="1" bandRow="1"/>
              <a:tblGrid>
                <a:gridCol w="2044690">
                  <a:extLst>
                    <a:ext uri="{9D8B030D-6E8A-4147-A177-3AD203B41FA5}">
                      <a16:colId xmlns:a16="http://schemas.microsoft.com/office/drawing/2014/main" val="237977093"/>
                    </a:ext>
                  </a:extLst>
                </a:gridCol>
                <a:gridCol w="915461">
                  <a:extLst>
                    <a:ext uri="{9D8B030D-6E8A-4147-A177-3AD203B41FA5}">
                      <a16:colId xmlns:a16="http://schemas.microsoft.com/office/drawing/2014/main" val="2796603950"/>
                    </a:ext>
                  </a:extLst>
                </a:gridCol>
                <a:gridCol w="916420">
                  <a:extLst>
                    <a:ext uri="{9D8B030D-6E8A-4147-A177-3AD203B41FA5}">
                      <a16:colId xmlns:a16="http://schemas.microsoft.com/office/drawing/2014/main" val="1465443120"/>
                    </a:ext>
                  </a:extLst>
                </a:gridCol>
                <a:gridCol w="916420">
                  <a:extLst>
                    <a:ext uri="{9D8B030D-6E8A-4147-A177-3AD203B41FA5}">
                      <a16:colId xmlns:a16="http://schemas.microsoft.com/office/drawing/2014/main" val="3449566241"/>
                    </a:ext>
                  </a:extLst>
                </a:gridCol>
              </a:tblGrid>
              <a:tr h="1065456">
                <a:tc>
                  <a:txBody>
                    <a:bodyPr/>
                    <a:lstStyle/>
                    <a:p>
                      <a:pPr algn="r" latinLnBrk="1">
                        <a:lnSpc>
                          <a:spcPct val="200000"/>
                        </a:lnSpc>
                      </a:pPr>
                      <a:r>
                        <a:rPr lang="en-US" sz="1200" i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kern="100" baseline="-250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(s)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548759"/>
                  </a:ext>
                </a:extLst>
              </a:tr>
              <a:tr h="4887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source 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3.8347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3.6683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3.5515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306563"/>
                  </a:ext>
                </a:extLst>
              </a:tr>
              <a:tr h="4887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unprocessed signal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1.7486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1.5969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1.5046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050835"/>
                  </a:ext>
                </a:extLst>
              </a:tr>
              <a:tr h="4887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source 1 (dB)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26.2406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23.4508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22.8719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826402"/>
                  </a:ext>
                </a:extLst>
              </a:tr>
              <a:tr h="4887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unprocessed signal (dB)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4.7966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2.4419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0.5752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588031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6B8BA45-8FC7-4BF3-BBD4-DE6359EC8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9779"/>
              </p:ext>
            </p:extLst>
          </p:nvPr>
        </p:nvGraphicFramePr>
        <p:xfrm>
          <a:off x="5582594" y="2179412"/>
          <a:ext cx="4865696" cy="3207057"/>
        </p:xfrm>
        <a:graphic>
          <a:graphicData uri="http://schemas.openxmlformats.org/drawingml/2006/table">
            <a:tbl>
              <a:tblPr firstRow="1" firstCol="1" bandRow="1"/>
              <a:tblGrid>
                <a:gridCol w="2075706">
                  <a:extLst>
                    <a:ext uri="{9D8B030D-6E8A-4147-A177-3AD203B41FA5}">
                      <a16:colId xmlns:a16="http://schemas.microsoft.com/office/drawing/2014/main" val="302879156"/>
                    </a:ext>
                  </a:extLst>
                </a:gridCol>
                <a:gridCol w="929348">
                  <a:extLst>
                    <a:ext uri="{9D8B030D-6E8A-4147-A177-3AD203B41FA5}">
                      <a16:colId xmlns:a16="http://schemas.microsoft.com/office/drawing/2014/main" val="4017697036"/>
                    </a:ext>
                  </a:extLst>
                </a:gridCol>
                <a:gridCol w="930321">
                  <a:extLst>
                    <a:ext uri="{9D8B030D-6E8A-4147-A177-3AD203B41FA5}">
                      <a16:colId xmlns:a16="http://schemas.microsoft.com/office/drawing/2014/main" val="2648643747"/>
                    </a:ext>
                  </a:extLst>
                </a:gridCol>
                <a:gridCol w="930321">
                  <a:extLst>
                    <a:ext uri="{9D8B030D-6E8A-4147-A177-3AD203B41FA5}">
                      <a16:colId xmlns:a16="http://schemas.microsoft.com/office/drawing/2014/main" val="3510686507"/>
                    </a:ext>
                  </a:extLst>
                </a:gridCol>
              </a:tblGrid>
              <a:tr h="1063486">
                <a:tc>
                  <a:txBody>
                    <a:bodyPr/>
                    <a:lstStyle/>
                    <a:p>
                      <a:pPr algn="r" latinLnBrk="1">
                        <a:lnSpc>
                          <a:spcPct val="200000"/>
                        </a:lnSpc>
                      </a:pPr>
                      <a:r>
                        <a:rPr lang="en-US" sz="1200" i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kern="100" baseline="-250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(s)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755921"/>
                  </a:ext>
                </a:extLst>
              </a:tr>
              <a:tr h="4892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source 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2.976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2.7389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2.7366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342138"/>
                  </a:ext>
                </a:extLst>
              </a:tr>
              <a:tr h="4892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unprocessed signal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1.2467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1.2444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1.219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312"/>
                  </a:ext>
                </a:extLst>
              </a:tr>
              <a:tr h="4892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source 2 (dB)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10.5134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8.0219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9.8436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171025"/>
                  </a:ext>
                </a:extLst>
              </a:tr>
              <a:tr h="4892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unprocessed signal (dB)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-5.3411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-5.277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-5.8869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135676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24B22202-E1F3-49E2-BA4C-DE33BE7C38AE}"/>
              </a:ext>
            </a:extLst>
          </p:cNvPr>
          <p:cNvSpPr txBox="1"/>
          <p:nvPr/>
        </p:nvSpPr>
        <p:spPr>
          <a:xfrm>
            <a:off x="2317233" y="5926380"/>
            <a:ext cx="110414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Source 1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9DC619F-797B-4679-A137-3AA6D1984474}"/>
              </a:ext>
            </a:extLst>
          </p:cNvPr>
          <p:cNvSpPr txBox="1"/>
          <p:nvPr/>
        </p:nvSpPr>
        <p:spPr>
          <a:xfrm>
            <a:off x="7824093" y="6071014"/>
            <a:ext cx="111280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Source 2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209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TIKR source separation results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B6C3E66-6AE4-4EA8-8D09-48F250F67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845598"/>
              </p:ext>
            </p:extLst>
          </p:nvPr>
        </p:nvGraphicFramePr>
        <p:xfrm>
          <a:off x="2337477" y="1980430"/>
          <a:ext cx="5608884" cy="360040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327611">
                  <a:extLst>
                    <a:ext uri="{9D8B030D-6E8A-4147-A177-3AD203B41FA5}">
                      <a16:colId xmlns:a16="http://schemas.microsoft.com/office/drawing/2014/main" val="1084080360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2872206355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752044233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3350648278"/>
                    </a:ext>
                  </a:extLst>
                </a:gridCol>
              </a:tblGrid>
              <a:tr h="1200134">
                <a:tc>
                  <a:txBody>
                    <a:bodyPr/>
                    <a:lstStyle/>
                    <a:p>
                      <a:pPr algn="ctr"/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Ground-truth signal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Unprocessed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TIKR separated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717559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79075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37671"/>
                  </a:ext>
                </a:extLst>
              </a:tr>
            </a:tbl>
          </a:graphicData>
        </a:graphic>
      </p:graphicFrame>
      <p:pic>
        <p:nvPicPr>
          <p:cNvPr id="6" name="interferer_ground-truth">
            <a:hlinkClick r:id="" action="ppaction://media"/>
            <a:extLst>
              <a:ext uri="{FF2B5EF4-FFF2-40B4-BE49-F238E27FC236}">
                <a16:creationId xmlns:a16="http://schemas.microsoft.com/office/drawing/2014/main" id="{714434F4-BB11-40F8-8FCD-C146CEF03F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07024" y="4695435"/>
            <a:ext cx="609600" cy="609600"/>
          </a:xfrm>
          <a:prstGeom prst="rect">
            <a:avLst/>
          </a:prstGeom>
        </p:spPr>
      </p:pic>
      <p:pic>
        <p:nvPicPr>
          <p:cNvPr id="8" name="source_ground-truth">
            <a:hlinkClick r:id="" action="ppaction://media"/>
            <a:extLst>
              <a:ext uri="{FF2B5EF4-FFF2-40B4-BE49-F238E27FC236}">
                <a16:creationId xmlns:a16="http://schemas.microsoft.com/office/drawing/2014/main" id="{D37848B6-36C7-4D9C-BF43-1CF97BBBE77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07024" y="3475831"/>
            <a:ext cx="609600" cy="609600"/>
          </a:xfrm>
          <a:prstGeom prst="rect">
            <a:avLst/>
          </a:prstGeom>
        </p:spPr>
      </p:pic>
      <p:pic>
        <p:nvPicPr>
          <p:cNvPr id="14" name="interferer_TIKR_0.6">
            <a:hlinkClick r:id="" action="ppaction://media"/>
            <a:extLst>
              <a:ext uri="{FF2B5EF4-FFF2-40B4-BE49-F238E27FC236}">
                <a16:creationId xmlns:a16="http://schemas.microsoft.com/office/drawing/2014/main" id="{69EB2D56-09E6-4210-A649-1C79A16FD1A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990184" y="4688611"/>
            <a:ext cx="609600" cy="609600"/>
          </a:xfrm>
          <a:prstGeom prst="rect">
            <a:avLst/>
          </a:prstGeom>
        </p:spPr>
      </p:pic>
      <p:pic>
        <p:nvPicPr>
          <p:cNvPr id="15" name="source_TIKR_0.6">
            <a:hlinkClick r:id="" action="ppaction://media"/>
            <a:extLst>
              <a:ext uri="{FF2B5EF4-FFF2-40B4-BE49-F238E27FC236}">
                <a16:creationId xmlns:a16="http://schemas.microsoft.com/office/drawing/2014/main" id="{F430416D-9475-4EAC-BC8C-D8BAA5A8D1B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990184" y="3475831"/>
            <a:ext cx="609600" cy="609600"/>
          </a:xfrm>
          <a:prstGeom prst="rect">
            <a:avLst/>
          </a:prstGeom>
        </p:spPr>
      </p:pic>
      <p:pic>
        <p:nvPicPr>
          <p:cNvPr id="16" name="y_noisy_0.6">
            <a:hlinkClick r:id="" action="ppaction://media"/>
            <a:extLst>
              <a:ext uri="{FF2B5EF4-FFF2-40B4-BE49-F238E27FC236}">
                <a16:creationId xmlns:a16="http://schemas.microsoft.com/office/drawing/2014/main" id="{356587A6-8636-420C-B7A6-273239DD154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38237" y="4085835"/>
            <a:ext cx="609600" cy="6096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254DECE-E1B2-4726-84CD-F9A8391AD675}"/>
              </a:ext>
            </a:extLst>
          </p:cNvPr>
          <p:cNvSpPr txBox="1"/>
          <p:nvPr/>
        </p:nvSpPr>
        <p:spPr>
          <a:xfrm>
            <a:off x="748161" y="5831603"/>
            <a:ext cx="5346440" cy="71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1">
              <a:lnSpc>
                <a:spcPct val="200000"/>
              </a:lnSpc>
            </a:pPr>
            <a:r>
              <a:rPr lang="en-US" altLang="zh-TW" sz="2400" i="1"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en-US" altLang="zh-TW" sz="2400" kern="100" baseline="-250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60</a:t>
            </a:r>
            <a:r>
              <a:rPr lang="en-US" altLang="zh-TW" sz="2400"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= 0.6s</a:t>
            </a:r>
            <a:endParaRPr lang="zh-TW" altLang="zh-TW" sz="2400" kern="1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63898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MPDR speech enhancement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E8DAAA4-A4FE-4DD7-9A96-4D1AD321E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2009"/>
              </p:ext>
            </p:extLst>
          </p:nvPr>
        </p:nvGraphicFramePr>
        <p:xfrm>
          <a:off x="1961145" y="2135056"/>
          <a:ext cx="6658914" cy="3291150"/>
        </p:xfrm>
        <a:graphic>
          <a:graphicData uri="http://schemas.openxmlformats.org/drawingml/2006/table">
            <a:tbl>
              <a:tblPr firstRow="1" firstCol="1" bandRow="1"/>
              <a:tblGrid>
                <a:gridCol w="3918105">
                  <a:extLst>
                    <a:ext uri="{9D8B030D-6E8A-4147-A177-3AD203B41FA5}">
                      <a16:colId xmlns:a16="http://schemas.microsoft.com/office/drawing/2014/main" val="2813851851"/>
                    </a:ext>
                  </a:extLst>
                </a:gridCol>
                <a:gridCol w="913603">
                  <a:extLst>
                    <a:ext uri="{9D8B030D-6E8A-4147-A177-3AD203B41FA5}">
                      <a16:colId xmlns:a16="http://schemas.microsoft.com/office/drawing/2014/main" val="1227290434"/>
                    </a:ext>
                  </a:extLst>
                </a:gridCol>
                <a:gridCol w="913603">
                  <a:extLst>
                    <a:ext uri="{9D8B030D-6E8A-4147-A177-3AD203B41FA5}">
                      <a16:colId xmlns:a16="http://schemas.microsoft.com/office/drawing/2014/main" val="2613385658"/>
                    </a:ext>
                  </a:extLst>
                </a:gridCol>
                <a:gridCol w="913603">
                  <a:extLst>
                    <a:ext uri="{9D8B030D-6E8A-4147-A177-3AD203B41FA5}">
                      <a16:colId xmlns:a16="http://schemas.microsoft.com/office/drawing/2014/main" val="2416503501"/>
                    </a:ext>
                  </a:extLst>
                </a:gridCol>
              </a:tblGrid>
              <a:tr h="1160902">
                <a:tc>
                  <a:txBody>
                    <a:bodyPr/>
                    <a:lstStyle/>
                    <a:p>
                      <a:pPr algn="r" latinLnBrk="1">
                        <a:lnSpc>
                          <a:spcPct val="200000"/>
                        </a:lnSpc>
                      </a:pPr>
                      <a:r>
                        <a:rPr lang="en-US" sz="1200" i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kern="100" baseline="-250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(s)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543777"/>
                  </a:ext>
                </a:extLst>
              </a:tr>
              <a:tr h="5325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enhanced speech signal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1.8859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1.7416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1.6923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61820"/>
                  </a:ext>
                </a:extLst>
              </a:tr>
              <a:tr h="5325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unprocessed signal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1.7486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1.5969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1.5046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598241"/>
                  </a:ext>
                </a:extLst>
              </a:tr>
              <a:tr h="5325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enhanced speech signal (dB)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4.3434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3.6316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3.2715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761566"/>
                  </a:ext>
                </a:extLst>
              </a:tr>
              <a:tr h="5325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unprocessed signal (dB)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4.7966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2.4419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0.5752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29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536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MPDR speech enhancement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C572B1B-B51B-4234-A9B9-C30DFC32F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945772"/>
              </p:ext>
            </p:extLst>
          </p:nvPr>
        </p:nvGraphicFramePr>
        <p:xfrm>
          <a:off x="990162" y="1597002"/>
          <a:ext cx="7845928" cy="480053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57115">
                  <a:extLst>
                    <a:ext uri="{9D8B030D-6E8A-4147-A177-3AD203B41FA5}">
                      <a16:colId xmlns:a16="http://schemas.microsoft.com/office/drawing/2014/main" val="1084080360"/>
                    </a:ext>
                  </a:extLst>
                </a:gridCol>
                <a:gridCol w="1996271">
                  <a:extLst>
                    <a:ext uri="{9D8B030D-6E8A-4147-A177-3AD203B41FA5}">
                      <a16:colId xmlns:a16="http://schemas.microsoft.com/office/drawing/2014/main" val="2872206355"/>
                    </a:ext>
                  </a:extLst>
                </a:gridCol>
                <a:gridCol w="1996271">
                  <a:extLst>
                    <a:ext uri="{9D8B030D-6E8A-4147-A177-3AD203B41FA5}">
                      <a16:colId xmlns:a16="http://schemas.microsoft.com/office/drawing/2014/main" val="752044233"/>
                    </a:ext>
                  </a:extLst>
                </a:gridCol>
                <a:gridCol w="1996271">
                  <a:extLst>
                    <a:ext uri="{9D8B030D-6E8A-4147-A177-3AD203B41FA5}">
                      <a16:colId xmlns:a16="http://schemas.microsoft.com/office/drawing/2014/main" val="3350648278"/>
                    </a:ext>
                  </a:extLst>
                </a:gridCol>
              </a:tblGrid>
              <a:tr h="1200134">
                <a:tc>
                  <a:txBody>
                    <a:bodyPr/>
                    <a:lstStyle/>
                    <a:p>
                      <a:pPr algn="ctr"/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Ground-truth source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Unprocessed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MPDR enhanced speech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717559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0.2s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79075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0.4s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37671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0.6s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665220"/>
                  </a:ext>
                </a:extLst>
              </a:tr>
            </a:tbl>
          </a:graphicData>
        </a:graphic>
      </p:graphicFrame>
      <p:pic>
        <p:nvPicPr>
          <p:cNvPr id="9" name="source_MPDR_ATF_0.2">
            <a:hlinkClick r:id="" action="ppaction://media"/>
            <a:extLst>
              <a:ext uri="{FF2B5EF4-FFF2-40B4-BE49-F238E27FC236}">
                <a16:creationId xmlns:a16="http://schemas.microsoft.com/office/drawing/2014/main" id="{762838B6-AC86-4E8E-90A3-62F9F4235D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560507" y="3171031"/>
            <a:ext cx="609600" cy="609600"/>
          </a:xfrm>
          <a:prstGeom prst="rect">
            <a:avLst/>
          </a:prstGeom>
        </p:spPr>
      </p:pic>
      <p:pic>
        <p:nvPicPr>
          <p:cNvPr id="10" name="source_MPDR_ATF_0.4">
            <a:hlinkClick r:id="" action="ppaction://media"/>
            <a:extLst>
              <a:ext uri="{FF2B5EF4-FFF2-40B4-BE49-F238E27FC236}">
                <a16:creationId xmlns:a16="http://schemas.microsoft.com/office/drawing/2014/main" id="{1AC200EA-3936-4102-8F4E-41EDE1273FC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560507" y="4292665"/>
            <a:ext cx="609600" cy="609600"/>
          </a:xfrm>
          <a:prstGeom prst="rect">
            <a:avLst/>
          </a:prstGeom>
        </p:spPr>
      </p:pic>
      <p:pic>
        <p:nvPicPr>
          <p:cNvPr id="11" name="source_MPDR_ATF_0.6">
            <a:hlinkClick r:id="" action="ppaction://media"/>
            <a:extLst>
              <a:ext uri="{FF2B5EF4-FFF2-40B4-BE49-F238E27FC236}">
                <a16:creationId xmlns:a16="http://schemas.microsoft.com/office/drawing/2014/main" id="{7B8EC77E-B470-4E98-BB5A-8515DE09ADD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560507" y="5534738"/>
            <a:ext cx="609600" cy="609600"/>
          </a:xfrm>
          <a:prstGeom prst="rect">
            <a:avLst/>
          </a:prstGeom>
        </p:spPr>
      </p:pic>
      <p:pic>
        <p:nvPicPr>
          <p:cNvPr id="12" name="y_noisy_0.2">
            <a:hlinkClick r:id="" action="ppaction://media"/>
            <a:extLst>
              <a:ext uri="{FF2B5EF4-FFF2-40B4-BE49-F238E27FC236}">
                <a16:creationId xmlns:a16="http://schemas.microsoft.com/office/drawing/2014/main" id="{2E444C1F-271D-47B5-9790-3ADF3207E86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18065" y="3171031"/>
            <a:ext cx="609600" cy="609600"/>
          </a:xfrm>
          <a:prstGeom prst="rect">
            <a:avLst/>
          </a:prstGeom>
        </p:spPr>
      </p:pic>
      <p:pic>
        <p:nvPicPr>
          <p:cNvPr id="13" name="y_noisy_0.4">
            <a:hlinkClick r:id="" action="ppaction://media"/>
            <a:extLst>
              <a:ext uri="{FF2B5EF4-FFF2-40B4-BE49-F238E27FC236}">
                <a16:creationId xmlns:a16="http://schemas.microsoft.com/office/drawing/2014/main" id="{B47A7CC9-205F-4E93-BC6B-311A39CB9F2A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18065" y="4352342"/>
            <a:ext cx="609600" cy="609600"/>
          </a:xfrm>
          <a:prstGeom prst="rect">
            <a:avLst/>
          </a:prstGeom>
        </p:spPr>
      </p:pic>
      <p:pic>
        <p:nvPicPr>
          <p:cNvPr id="14" name="y_noisy_0.6">
            <a:hlinkClick r:id="" action="ppaction://media"/>
            <a:extLst>
              <a:ext uri="{FF2B5EF4-FFF2-40B4-BE49-F238E27FC236}">
                <a16:creationId xmlns:a16="http://schemas.microsoft.com/office/drawing/2014/main" id="{77B43CBF-9A97-414B-8AE4-47784D5DC11A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18065" y="5539533"/>
            <a:ext cx="609600" cy="609600"/>
          </a:xfrm>
          <a:prstGeom prst="rect">
            <a:avLst/>
          </a:prstGeom>
        </p:spPr>
      </p:pic>
      <p:pic>
        <p:nvPicPr>
          <p:cNvPr id="15" name="source_ground-truth">
            <a:hlinkClick r:id="" action="ppaction://media"/>
            <a:extLst>
              <a:ext uri="{FF2B5EF4-FFF2-40B4-BE49-F238E27FC236}">
                <a16:creationId xmlns:a16="http://schemas.microsoft.com/office/drawing/2014/main" id="{898D5FA3-9396-4265-BA9F-986B07BD70D2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527490" y="42926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3444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43939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Moving source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ocation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ases</a:t>
            </a:r>
            <a:endParaRPr lang="en-US" altLang="zh-TW" sz="2400" b="1" dirty="0">
              <a:effectLst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results</a:t>
            </a:r>
            <a:endParaRPr lang="en-US" altLang="zh-TW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212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Settings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911E04F-AD36-4573-8925-5392D52746A2}"/>
              </a:ext>
            </a:extLst>
          </p:cNvPr>
          <p:cNvGrpSpPr/>
          <p:nvPr/>
        </p:nvGrpSpPr>
        <p:grpSpPr>
          <a:xfrm>
            <a:off x="2108919" y="1374609"/>
            <a:ext cx="6243899" cy="4507383"/>
            <a:chOff x="5182858" y="2580838"/>
            <a:chExt cx="5696487" cy="4165311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7411D4B-D532-4F77-9E04-725B5348460A}"/>
                </a:ext>
              </a:extLst>
            </p:cNvPr>
            <p:cNvGrpSpPr/>
            <p:nvPr/>
          </p:nvGrpSpPr>
          <p:grpSpPr>
            <a:xfrm>
              <a:off x="5182858" y="2580838"/>
              <a:ext cx="5696487" cy="4165311"/>
              <a:chOff x="3844153" y="2115873"/>
              <a:chExt cx="7032520" cy="5022481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6AF24EC1-8DE3-48F5-A81C-FD728B1731B3}"/>
                  </a:ext>
                </a:extLst>
              </p:cNvPr>
              <p:cNvGrpSpPr/>
              <p:nvPr/>
            </p:nvGrpSpPr>
            <p:grpSpPr>
              <a:xfrm>
                <a:off x="3844153" y="2115873"/>
                <a:ext cx="7032520" cy="5022481"/>
                <a:chOff x="2976175" y="1233441"/>
                <a:chExt cx="5813457" cy="4000500"/>
              </a:xfrm>
            </p:grpSpPr>
            <p:pic>
              <p:nvPicPr>
                <p:cNvPr id="20" name="圖片 19">
                  <a:extLst>
                    <a:ext uri="{FF2B5EF4-FFF2-40B4-BE49-F238E27FC236}">
                      <a16:creationId xmlns:a16="http://schemas.microsoft.com/office/drawing/2014/main" id="{A7D204D1-FBA0-49D0-AB44-570F007253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55634" y="1233441"/>
                  <a:ext cx="5333998" cy="4000500"/>
                </a:xfrm>
                <a:prstGeom prst="rect">
                  <a:avLst/>
                </a:prstGeom>
              </p:spPr>
            </p:pic>
            <p:graphicFrame>
              <p:nvGraphicFramePr>
                <p:cNvPr id="21" name="物件 20">
                  <a:extLst>
                    <a:ext uri="{FF2B5EF4-FFF2-40B4-BE49-F238E27FC236}">
                      <a16:creationId xmlns:a16="http://schemas.microsoft.com/office/drawing/2014/main" id="{A2700C5B-7959-42DB-8FD5-4CF4F083851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82692344"/>
                    </p:ext>
                  </p:extLst>
                </p:nvPr>
              </p:nvGraphicFramePr>
              <p:xfrm>
                <a:off x="2976175" y="3140075"/>
                <a:ext cx="1000125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0229" name="Equation" r:id="rId4" imgW="634680" imgH="177480" progId="Equation.DSMT4">
                        <p:embed/>
                      </p:oleObj>
                    </mc:Choice>
                    <mc:Fallback>
                      <p:oleObj name="Equation" r:id="rId4" imgW="634680" imgH="177480" progId="Equation.DSMT4">
                        <p:embed/>
                        <p:pic>
                          <p:nvPicPr>
                            <p:cNvPr id="21" name="物件 20">
                              <a:extLst>
                                <a:ext uri="{FF2B5EF4-FFF2-40B4-BE49-F238E27FC236}">
                                  <a16:creationId xmlns:a16="http://schemas.microsoft.com/office/drawing/2014/main" id="{8327A04F-5E58-4BA3-8334-AA9D48EDFCC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76175" y="3140075"/>
                              <a:ext cx="1000125" cy="279400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2" name="物件 21">
                  <a:extLst>
                    <a:ext uri="{FF2B5EF4-FFF2-40B4-BE49-F238E27FC236}">
                      <a16:creationId xmlns:a16="http://schemas.microsoft.com/office/drawing/2014/main" id="{E2933DC7-5799-4AB5-A1C9-3F9AB9BE285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81540687"/>
                    </p:ext>
                  </p:extLst>
                </p:nvPr>
              </p:nvGraphicFramePr>
              <p:xfrm>
                <a:off x="4923095" y="4913592"/>
                <a:ext cx="820738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0230" name="Equation" r:id="rId6" imgW="520560" imgH="177480" progId="Equation.DSMT4">
                        <p:embed/>
                      </p:oleObj>
                    </mc:Choice>
                    <mc:Fallback>
                      <p:oleObj name="Equation" r:id="rId6" imgW="520560" imgH="177480" progId="Equation.DSMT4">
                        <p:embed/>
                        <p:pic>
                          <p:nvPicPr>
                            <p:cNvPr id="22" name="物件 21">
                              <a:extLst>
                                <a:ext uri="{FF2B5EF4-FFF2-40B4-BE49-F238E27FC236}">
                                  <a16:creationId xmlns:a16="http://schemas.microsoft.com/office/drawing/2014/main" id="{F9A1F96B-4E63-44C2-8976-106AFF75FDD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923095" y="4913592"/>
                              <a:ext cx="820738" cy="279400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" name="物件 22">
                  <a:extLst>
                    <a:ext uri="{FF2B5EF4-FFF2-40B4-BE49-F238E27FC236}">
                      <a16:creationId xmlns:a16="http://schemas.microsoft.com/office/drawing/2014/main" id="{414EC2F3-CBAF-450B-A19B-5DDF1F5A53E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18845178"/>
                    </p:ext>
                  </p:extLst>
                </p:nvPr>
              </p:nvGraphicFramePr>
              <p:xfrm>
                <a:off x="7090268" y="4829175"/>
                <a:ext cx="760413" cy="2809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0231" name="Equation" r:id="rId8" imgW="482400" imgH="177480" progId="Equation.DSMT4">
                        <p:embed/>
                      </p:oleObj>
                    </mc:Choice>
                    <mc:Fallback>
                      <p:oleObj name="Equation" r:id="rId8" imgW="482400" imgH="177480" progId="Equation.DSMT4">
                        <p:embed/>
                        <p:pic>
                          <p:nvPicPr>
                            <p:cNvPr id="23" name="物件 22">
                              <a:extLst>
                                <a:ext uri="{FF2B5EF4-FFF2-40B4-BE49-F238E27FC236}">
                                  <a16:creationId xmlns:a16="http://schemas.microsoft.com/office/drawing/2014/main" id="{C7916D31-28A5-41D5-81D5-F24781AB732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090268" y="4829175"/>
                              <a:ext cx="760413" cy="280988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24" name="直線單箭頭接點 23">
                  <a:extLst>
                    <a:ext uri="{FF2B5EF4-FFF2-40B4-BE49-F238E27FC236}">
                      <a16:creationId xmlns:a16="http://schemas.microsoft.com/office/drawing/2014/main" id="{06C0E6CB-39B2-4F49-AEE9-C0494CEFCD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50190" y="3777689"/>
                  <a:ext cx="0" cy="52754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3010CB4D-E752-4DD3-BD2F-26D6CA13EDBF}"/>
                    </a:ext>
                  </a:extLst>
                </p:cNvPr>
                <p:cNvSpPr txBox="1"/>
                <p:nvPr/>
              </p:nvSpPr>
              <p:spPr>
                <a:xfrm>
                  <a:off x="4296522" y="3556519"/>
                  <a:ext cx="1345651" cy="273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First mic of ULA </a:t>
                  </a:r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6" name="直線單箭頭接點 25">
                  <a:extLst>
                    <a:ext uri="{FF2B5EF4-FFF2-40B4-BE49-F238E27FC236}">
                      <a16:creationId xmlns:a16="http://schemas.microsoft.com/office/drawing/2014/main" id="{2419AC8C-D52B-4C9F-AE42-5A883FC6F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24249" y="4120243"/>
                  <a:ext cx="545405" cy="19387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單箭頭接點 26">
                  <a:extLst>
                    <a:ext uri="{FF2B5EF4-FFF2-40B4-BE49-F238E27FC236}">
                      <a16:creationId xmlns:a16="http://schemas.microsoft.com/office/drawing/2014/main" id="{DF978AD4-FE50-49E2-BFB9-0BBF1DAD0B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00578" y="4305237"/>
                  <a:ext cx="569076" cy="10696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4A7EF148-0943-4069-B966-A3119C285C22}"/>
                    </a:ext>
                  </a:extLst>
                </p:cNvPr>
                <p:cNvSpPr txBox="1"/>
                <p:nvPr/>
              </p:nvSpPr>
              <p:spPr>
                <a:xfrm>
                  <a:off x="4214935" y="3834446"/>
                  <a:ext cx="304850" cy="4461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8539B2AF-65EF-45CB-A3CF-DEBE7874871D}"/>
                    </a:ext>
                  </a:extLst>
                </p:cNvPr>
                <p:cNvSpPr txBox="1"/>
                <p:nvPr/>
              </p:nvSpPr>
              <p:spPr>
                <a:xfrm>
                  <a:off x="4143592" y="4290167"/>
                  <a:ext cx="304850" cy="4461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B99D7DD2-1648-46E2-9891-663C7C075B8A}"/>
                    </a:ext>
                  </a:extLst>
                </p:cNvPr>
                <p:cNvSpPr txBox="1"/>
                <p:nvPr/>
              </p:nvSpPr>
              <p:spPr>
                <a:xfrm>
                  <a:off x="3754655" y="3841408"/>
                  <a:ext cx="304850" cy="4461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0AC1ECA5-BDCD-43E2-B95B-C3EE70847186}"/>
                    </a:ext>
                  </a:extLst>
                </p:cNvPr>
                <p:cNvSpPr/>
                <p:nvPr/>
              </p:nvSpPr>
              <p:spPr>
                <a:xfrm>
                  <a:off x="4082820" y="4245349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2" name="直線單箭頭接點 11">
                <a:extLst>
                  <a:ext uri="{FF2B5EF4-FFF2-40B4-BE49-F238E27FC236}">
                    <a16:creationId xmlns:a16="http://schemas.microsoft.com/office/drawing/2014/main" id="{F6D8DAC8-FD74-4444-BCE7-9200A4A0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7294" y="4875349"/>
                <a:ext cx="243252" cy="2157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394DE63-4E5E-4635-ADB5-58F8D9AF203F}"/>
                  </a:ext>
                </a:extLst>
              </p:cNvPr>
              <p:cNvSpPr/>
              <p:nvPr/>
            </p:nvSpPr>
            <p:spPr>
              <a:xfrm>
                <a:off x="7431869" y="4617782"/>
                <a:ext cx="190810" cy="180000"/>
              </a:xfrm>
              <a:prstGeom prst="ellipse">
                <a:avLst/>
              </a:prstGeom>
              <a:solidFill>
                <a:srgbClr val="EDB1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978F0B4-682A-46EB-B364-D6D9900C58CE}"/>
                  </a:ext>
                </a:extLst>
              </p:cNvPr>
              <p:cNvSpPr/>
              <p:nvPr/>
            </p:nvSpPr>
            <p:spPr>
              <a:xfrm>
                <a:off x="7650413" y="4514301"/>
                <a:ext cx="190810" cy="180000"/>
              </a:xfrm>
              <a:prstGeom prst="ellipse">
                <a:avLst/>
              </a:prstGeom>
              <a:solidFill>
                <a:srgbClr val="EDB1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C1C21CA2-C410-4488-AC6F-1A7E307ED164}"/>
                  </a:ext>
                </a:extLst>
              </p:cNvPr>
              <p:cNvSpPr/>
              <p:nvPr/>
            </p:nvSpPr>
            <p:spPr>
              <a:xfrm>
                <a:off x="7868957" y="4413819"/>
                <a:ext cx="190810" cy="180000"/>
              </a:xfrm>
              <a:prstGeom prst="ellipse">
                <a:avLst/>
              </a:prstGeom>
              <a:solidFill>
                <a:srgbClr val="EDB1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6" name="直線單箭頭接點 15">
                <a:extLst>
                  <a:ext uri="{FF2B5EF4-FFF2-40B4-BE49-F238E27FC236}">
                    <a16:creationId xmlns:a16="http://schemas.microsoft.com/office/drawing/2014/main" id="{6BCFE30C-2AB3-42E1-AA27-31403B44996C}"/>
                  </a:ext>
                </a:extLst>
              </p:cNvPr>
              <p:cNvCxnSpPr/>
              <p:nvPr/>
            </p:nvCxnSpPr>
            <p:spPr>
              <a:xfrm flipV="1">
                <a:off x="7582787" y="4723653"/>
                <a:ext cx="313949" cy="12865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AAE8D187-4991-4115-A4D7-AA991F451687}"/>
                  </a:ext>
                </a:extLst>
              </p:cNvPr>
              <p:cNvSpPr txBox="1"/>
              <p:nvPr/>
            </p:nvSpPr>
            <p:spPr>
              <a:xfrm>
                <a:off x="5892749" y="4172604"/>
                <a:ext cx="1627831" cy="342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Moving source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9A31B7B-BC72-48A9-B27D-D2C1DA48191E}"/>
                  </a:ext>
                </a:extLst>
              </p:cNvPr>
              <p:cNvSpPr txBox="1"/>
              <p:nvPr/>
            </p:nvSpPr>
            <p:spPr>
              <a:xfrm>
                <a:off x="7577062" y="4787926"/>
                <a:ext cx="2457209" cy="342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Gap length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6A510AE5-0A2C-4D71-A93C-75A73CB094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4234" y="4535367"/>
                <a:ext cx="128795" cy="172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FC666939-8F87-48E6-861D-5DF4DC24022A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69" y="4217641"/>
              <a:ext cx="0" cy="61366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橢圓 31">
            <a:extLst>
              <a:ext uri="{FF2B5EF4-FFF2-40B4-BE49-F238E27FC236}">
                <a16:creationId xmlns:a16="http://schemas.microsoft.com/office/drawing/2014/main" id="{E48BDB49-D2EE-45DD-933F-EC722925F610}"/>
              </a:ext>
            </a:extLst>
          </p:cNvPr>
          <p:cNvSpPr/>
          <p:nvPr/>
        </p:nvSpPr>
        <p:spPr>
          <a:xfrm>
            <a:off x="4194523" y="372363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77013689-A21C-435C-ABEC-521258F7DF76}"/>
              </a:ext>
            </a:extLst>
          </p:cNvPr>
          <p:cNvSpPr/>
          <p:nvPr/>
        </p:nvSpPr>
        <p:spPr>
          <a:xfrm>
            <a:off x="5604377" y="416546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6F1F9B84-E449-402D-ACF2-84CE30C663DA}"/>
              </a:ext>
            </a:extLst>
          </p:cNvPr>
          <p:cNvSpPr/>
          <p:nvPr/>
        </p:nvSpPr>
        <p:spPr>
          <a:xfrm>
            <a:off x="5215927" y="322767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0C480E71-4A5B-474F-9BCF-B64F9444D158}"/>
              </a:ext>
            </a:extLst>
          </p:cNvPr>
          <p:cNvSpPr/>
          <p:nvPr/>
        </p:nvSpPr>
        <p:spPr>
          <a:xfrm>
            <a:off x="6625781" y="366950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AAE931CF-DC53-4702-8961-024C51321932}"/>
              </a:ext>
            </a:extLst>
          </p:cNvPr>
          <p:cNvSpPr/>
          <p:nvPr/>
        </p:nvSpPr>
        <p:spPr>
          <a:xfrm>
            <a:off x="4249671" y="281282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4218FAC4-C6A1-4963-BB94-4DF5CB777769}"/>
              </a:ext>
            </a:extLst>
          </p:cNvPr>
          <p:cNvSpPr/>
          <p:nvPr/>
        </p:nvSpPr>
        <p:spPr>
          <a:xfrm>
            <a:off x="5659525" y="325464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CC2E9453-AD13-4F9F-B4C6-5C5E4DC2103D}"/>
              </a:ext>
            </a:extLst>
          </p:cNvPr>
          <p:cNvSpPr/>
          <p:nvPr/>
        </p:nvSpPr>
        <p:spPr>
          <a:xfrm>
            <a:off x="5271075" y="231686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C5589E94-E2B1-48B0-A015-D3F3A899322F}"/>
              </a:ext>
            </a:extLst>
          </p:cNvPr>
          <p:cNvSpPr/>
          <p:nvPr/>
        </p:nvSpPr>
        <p:spPr>
          <a:xfrm>
            <a:off x="6680929" y="275868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5118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86D6E9C-154B-40B6-8806-36A167EAC8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0" y="1610953"/>
            <a:ext cx="5039995" cy="377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2CC60F9-6EEE-43F0-BF70-E9928B9C7FC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125" y="1610953"/>
            <a:ext cx="5039995" cy="37795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15B0A62-6E37-4F50-AD91-16A45C2530BB}"/>
              </a:ext>
            </a:extLst>
          </p:cNvPr>
          <p:cNvSpPr txBox="1"/>
          <p:nvPr/>
        </p:nvSpPr>
        <p:spPr>
          <a:xfrm>
            <a:off x="1549244" y="5768359"/>
            <a:ext cx="2749471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Stationary Kalman filter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0B6C377-2754-473F-BB98-993CC6B3AB8C}"/>
              </a:ext>
            </a:extLst>
          </p:cNvPr>
          <p:cNvSpPr txBox="1"/>
          <p:nvPr/>
        </p:nvSpPr>
        <p:spPr>
          <a:xfrm>
            <a:off x="6367280" y="5779730"/>
            <a:ext cx="324800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Non-stationary Kalman filter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696587D-F529-421B-AB3F-8EAD7B0FCF37}"/>
              </a:ext>
            </a:extLst>
          </p:cNvPr>
          <p:cNvSpPr txBox="1"/>
          <p:nvPr/>
        </p:nvSpPr>
        <p:spPr>
          <a:xfrm>
            <a:off x="2923979" y="954659"/>
            <a:ext cx="4538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="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0.4s    source spacing = 0.3m</a:t>
            </a:r>
            <a:endParaRPr lang="zh-TW" altLang="en-US" sz="2400" b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082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Literature review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DA4552-EE69-4F2F-B357-45748F54D7A6}"/>
              </a:ext>
            </a:extLst>
          </p:cNvPr>
          <p:cNvSpPr/>
          <p:nvPr/>
        </p:nvSpPr>
        <p:spPr>
          <a:xfrm>
            <a:off x="2514601" y="1759281"/>
            <a:ext cx="1809750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Higher-order statistics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A87AA9-3FF0-4809-A7DB-281FC37A5FA0}"/>
              </a:ext>
            </a:extLst>
          </p:cNvPr>
          <p:cNvSpPr/>
          <p:nvPr/>
        </p:nvSpPr>
        <p:spPr>
          <a:xfrm>
            <a:off x="5183506" y="1759281"/>
            <a:ext cx="2188844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Second-order statistics (SOS)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A69A5B1-FFAE-4CE8-8502-EBD3E99F8AE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324351" y="2202549"/>
            <a:ext cx="859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F6914B3-AE47-4D85-951D-43DCC1122B67}"/>
              </a:ext>
            </a:extLst>
          </p:cNvPr>
          <p:cNvSpPr/>
          <p:nvPr/>
        </p:nvSpPr>
        <p:spPr>
          <a:xfrm>
            <a:off x="8134806" y="1016373"/>
            <a:ext cx="1925319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Subspace (SS) algorithm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90C8AA-E82C-4302-A986-9A6DDB5E0265}"/>
              </a:ext>
            </a:extLst>
          </p:cNvPr>
          <p:cNvSpPr/>
          <p:nvPr/>
        </p:nvSpPr>
        <p:spPr>
          <a:xfrm>
            <a:off x="8134805" y="2402424"/>
            <a:ext cx="1925319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relation (CR) algorithm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4313FD-3361-4943-AA58-F0F93F019BFE}"/>
              </a:ext>
            </a:extLst>
          </p:cNvPr>
          <p:cNvSpPr txBox="1"/>
          <p:nvPr/>
        </p:nvSpPr>
        <p:spPr>
          <a:xfrm>
            <a:off x="2349485" y="2834455"/>
            <a:ext cx="3250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 convergence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</a:t>
            </a:r>
            <a:endParaRPr lang="zh-TW" altLang="en-US" sz="1800" dirty="0">
              <a:solidFill>
                <a:srgbClr val="866C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3BBF3B3-F57A-4CB3-A521-6E2DAAC990CD}"/>
              </a:ext>
            </a:extLst>
          </p:cNvPr>
          <p:cNvSpPr txBox="1"/>
          <p:nvPr/>
        </p:nvSpPr>
        <p:spPr>
          <a:xfrm>
            <a:off x="6320155" y="3484458"/>
            <a:ext cx="3753762" cy="6463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 err="1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Computatioally</a:t>
            </a:r>
            <a:r>
              <a:rPr lang="en-US" altLang="zh-TW" sz="1800" dirty="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intensive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 in adaptive mode</a:t>
            </a:r>
            <a:endParaRPr lang="zh-TW" altLang="en-US" sz="1800" dirty="0">
              <a:solidFill>
                <a:srgbClr val="9BBB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99A089A2-374B-4F1F-BE1B-14CC0F2A7BC9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7372350" y="2202549"/>
            <a:ext cx="762455" cy="6431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8D45D300-DC7A-4713-B470-67A4B1AD9EDE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 flipV="1">
            <a:off x="7372350" y="1459641"/>
            <a:ext cx="762456" cy="7429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FCA4B887-0B01-41BA-AE66-A7059F9B1DAA}"/>
              </a:ext>
            </a:extLst>
          </p:cNvPr>
          <p:cNvSpPr/>
          <p:nvPr/>
        </p:nvSpPr>
        <p:spPr>
          <a:xfrm>
            <a:off x="4933950" y="820875"/>
            <a:ext cx="5410200" cy="2621278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E1BBF86-B805-4B31-9EE7-C5FC16B64C71}"/>
              </a:ext>
            </a:extLst>
          </p:cNvPr>
          <p:cNvSpPr/>
          <p:nvPr/>
        </p:nvSpPr>
        <p:spPr>
          <a:xfrm>
            <a:off x="2514601" y="4779994"/>
            <a:ext cx="2920472" cy="13401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domain adaptive eigenvalue decomposition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(TAEDA)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7936D04-F409-4716-8505-BAC20562BA17}"/>
              </a:ext>
            </a:extLst>
          </p:cNvPr>
          <p:cNvSpPr/>
          <p:nvPr/>
        </p:nvSpPr>
        <p:spPr>
          <a:xfrm>
            <a:off x="226466" y="3299299"/>
            <a:ext cx="1809750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 system identification (BSI)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29F167A7-8066-433C-A942-30501024F6F7}"/>
              </a:ext>
            </a:extLst>
          </p:cNvPr>
          <p:cNvCxnSpPr>
            <a:cxnSpLocks/>
          </p:cNvCxnSpPr>
          <p:nvPr/>
        </p:nvCxnSpPr>
        <p:spPr>
          <a:xfrm>
            <a:off x="1131341" y="4185835"/>
            <a:ext cx="1383260" cy="1264231"/>
          </a:xfrm>
          <a:prstGeom prst="bentConnector3">
            <a:avLst>
              <a:gd name="adj1" fmla="val -26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63BFA8A5-7D6C-42C4-8AC2-C09838C21BFD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1254087" y="2076657"/>
            <a:ext cx="1099897" cy="13453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8AE42D42-9946-4900-949F-A685100F88B4}"/>
              </a:ext>
            </a:extLst>
          </p:cNvPr>
          <p:cNvSpPr/>
          <p:nvPr/>
        </p:nvSpPr>
        <p:spPr>
          <a:xfrm>
            <a:off x="6320155" y="4779994"/>
            <a:ext cx="3136637" cy="13401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 adaptive eigenvalue decomposition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(FAEDA)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BB1AECD6-41D1-4524-9B51-C8DD323E5B6F}"/>
              </a:ext>
            </a:extLst>
          </p:cNvPr>
          <p:cNvCxnSpPr>
            <a:cxnSpLocks/>
          </p:cNvCxnSpPr>
          <p:nvPr/>
        </p:nvCxnSpPr>
        <p:spPr>
          <a:xfrm>
            <a:off x="5461000" y="5412474"/>
            <a:ext cx="859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148B23E-B444-4BBF-ABEB-08C2038DC5C3}"/>
              </a:ext>
            </a:extLst>
          </p:cNvPr>
          <p:cNvSpPr/>
          <p:nvPr/>
        </p:nvSpPr>
        <p:spPr>
          <a:xfrm>
            <a:off x="2349484" y="4574520"/>
            <a:ext cx="7275325" cy="1734088"/>
          </a:xfrm>
          <a:prstGeom prst="round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8C67088-52F2-49B8-BE71-7E13A09978DB}"/>
              </a:ext>
            </a:extLst>
          </p:cNvPr>
          <p:cNvSpPr txBox="1"/>
          <p:nvPr/>
        </p:nvSpPr>
        <p:spPr>
          <a:xfrm>
            <a:off x="5183506" y="6477773"/>
            <a:ext cx="170284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4BAC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RIR</a:t>
            </a:r>
            <a:endParaRPr lang="zh-TW" altLang="en-US" sz="1800">
              <a:solidFill>
                <a:srgbClr val="4BAC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C44C6B84-974B-420C-B0AC-25388C6F23E5}"/>
              </a:ext>
            </a:extLst>
          </p:cNvPr>
          <p:cNvSpPr/>
          <p:nvPr/>
        </p:nvSpPr>
        <p:spPr>
          <a:xfrm>
            <a:off x="2358708" y="1529331"/>
            <a:ext cx="2121535" cy="1268187"/>
          </a:xfrm>
          <a:prstGeom prst="roundRect">
            <a:avLst/>
          </a:prstGeom>
          <a:noFill/>
          <a:ln>
            <a:solidFill>
              <a:srgbClr val="866CA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54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4A6D8C9-47DA-44E8-95C7-C5C68F187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907151"/>
              </p:ext>
            </p:extLst>
          </p:nvPr>
        </p:nvGraphicFramePr>
        <p:xfrm>
          <a:off x="994417" y="2502935"/>
          <a:ext cx="8704565" cy="2723341"/>
        </p:xfrm>
        <a:graphic>
          <a:graphicData uri="http://schemas.openxmlformats.org/drawingml/2006/table">
            <a:tbl>
              <a:tblPr firstRow="1" firstCol="1" bandRow="1"/>
              <a:tblGrid>
                <a:gridCol w="1740913">
                  <a:extLst>
                    <a:ext uri="{9D8B030D-6E8A-4147-A177-3AD203B41FA5}">
                      <a16:colId xmlns:a16="http://schemas.microsoft.com/office/drawing/2014/main" val="711862261"/>
                    </a:ext>
                  </a:extLst>
                </a:gridCol>
                <a:gridCol w="1740913">
                  <a:extLst>
                    <a:ext uri="{9D8B030D-6E8A-4147-A177-3AD203B41FA5}">
                      <a16:colId xmlns:a16="http://schemas.microsoft.com/office/drawing/2014/main" val="3887388465"/>
                    </a:ext>
                  </a:extLst>
                </a:gridCol>
                <a:gridCol w="1740913">
                  <a:extLst>
                    <a:ext uri="{9D8B030D-6E8A-4147-A177-3AD203B41FA5}">
                      <a16:colId xmlns:a16="http://schemas.microsoft.com/office/drawing/2014/main" val="1904671355"/>
                    </a:ext>
                  </a:extLst>
                </a:gridCol>
                <a:gridCol w="1740913">
                  <a:extLst>
                    <a:ext uri="{9D8B030D-6E8A-4147-A177-3AD203B41FA5}">
                      <a16:colId xmlns:a16="http://schemas.microsoft.com/office/drawing/2014/main" val="3528568626"/>
                    </a:ext>
                  </a:extLst>
                </a:gridCol>
                <a:gridCol w="1740913">
                  <a:extLst>
                    <a:ext uri="{9D8B030D-6E8A-4147-A177-3AD203B41FA5}">
                      <a16:colId xmlns:a16="http://schemas.microsoft.com/office/drawing/2014/main" val="2403719032"/>
                    </a:ext>
                  </a:extLst>
                </a:gridCol>
              </a:tblGrid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Movement distance (m)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Filter type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NRMSPM1  (dB)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NRMSPM2 </a:t>
                      </a:r>
                      <a:r>
                        <a:rPr lang="en-US" altLang="zh-TW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(dB)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NRMSPM3 </a:t>
                      </a:r>
                      <a:r>
                        <a:rPr lang="en-US" altLang="zh-TW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(dB)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688165"/>
                  </a:ext>
                </a:extLst>
              </a:tr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stationary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-14.3064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-0.5501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-0.0847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87718"/>
                  </a:ext>
                </a:extLst>
              </a:tr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Non-stationary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-14.0583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-14.4474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-13.8963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31496"/>
                  </a:ext>
                </a:extLst>
              </a:tr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stationary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-14.307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-0.115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-0.0094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156580"/>
                  </a:ext>
                </a:extLst>
              </a:tr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Non-stationary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-13.9327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-14.1249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-13.4396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50755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D3602510-B456-4237-8BD6-6D177C19CCD3}"/>
              </a:ext>
            </a:extLst>
          </p:cNvPr>
          <p:cNvSpPr txBox="1"/>
          <p:nvPr/>
        </p:nvSpPr>
        <p:spPr>
          <a:xfrm>
            <a:off x="4513426" y="1466753"/>
            <a:ext cx="5346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000" b="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0.4s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9623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6 Experiments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Settings and Parameters</a:t>
            </a:r>
          </a:p>
          <a:p>
            <a:pPr lvl="1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Results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259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Settings and Parameters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1F12C40-11EF-4A8C-A60E-627DC5A7391B}"/>
                  </a:ext>
                </a:extLst>
              </p:cNvPr>
              <p:cNvSpPr txBox="1"/>
              <p:nvPr/>
            </p:nvSpPr>
            <p:spPr>
              <a:xfrm>
                <a:off x="781034" y="1127712"/>
                <a:ext cx="8834251" cy="60925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H</a:t>
                </a:r>
                <a:r>
                  <a:rPr lang="en-US" altLang="zh-TW" sz="18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ybrid compact-distributed array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in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distributed part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8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in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compact part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6</a:t>
                </a:r>
                <a:endParaRPr lang="en-US" altLang="zh-TW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Spacing of microphones in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compact part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0.07m </a:t>
                </a:r>
                <a:endParaRPr lang="en-US" altLang="zh-TW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Room 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 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2.5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Window =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1024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samples Hamming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window (64 </a:t>
                </a:r>
                <a:r>
                  <a:rPr lang="en-US" altLang="zh-TW" sz="2000" dirty="0" err="1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ms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with 75% overlap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Ground-truth RIR </a:t>
                </a:r>
                <a:r>
                  <a:rPr lang="en-US" altLang="zh-TW" sz="200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: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signal received by a reference microphone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TW" sz="2000" b="0" baseline="-25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60</a:t>
                </a:r>
                <a:r>
                  <a:rPr lang="en-US" altLang="zh-TW" sz="2000" b="0" baseline="-250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of the room = 0.128s</a:t>
                </a:r>
                <a:endParaRPr lang="en-US" altLang="zh-TW" sz="200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lang="en-US" altLang="zh-TW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1F12C40-11EF-4A8C-A60E-627DC5A73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34" y="1127712"/>
                <a:ext cx="8834251" cy="6092502"/>
              </a:xfrm>
              <a:prstGeom prst="rect">
                <a:avLst/>
              </a:prstGeom>
              <a:blipFill>
                <a:blip r:embed="rId2"/>
                <a:stretch>
                  <a:fillRect l="-6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240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Settings and Parameters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DEE6CFF-1949-4813-971C-FA988AF9B0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5691" y="1016158"/>
            <a:ext cx="5274310" cy="552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842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Results</a:t>
            </a:r>
            <a:endParaRPr lang="en-US" altLang="zh-TW" sz="2800" b="1" dirty="0"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87CC09-0047-44F3-9CA1-2A9367A914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043" y="624681"/>
            <a:ext cx="396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7F2E40-C138-4400-9DA6-1FB5BD67032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043" y="3519922"/>
            <a:ext cx="396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4B479E1-9580-4DA4-B980-B62BE2778D3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45" y="624681"/>
            <a:ext cx="360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9863926-1A3E-4B64-B5ED-77C681F8158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45" y="3504681"/>
            <a:ext cx="3600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3F73F3F-35BD-4230-ABA4-784946C3C7D1}"/>
              </a:ext>
            </a:extLst>
          </p:cNvPr>
          <p:cNvSpPr txBox="1"/>
          <p:nvPr/>
        </p:nvSpPr>
        <p:spPr>
          <a:xfrm>
            <a:off x="4589534" y="6577762"/>
            <a:ext cx="2749471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Stationary Kalman filter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4EB823-B3F4-4769-81FC-0F4DAB36A42D}"/>
              </a:ext>
            </a:extLst>
          </p:cNvPr>
          <p:cNvSpPr txBox="1"/>
          <p:nvPr/>
        </p:nvSpPr>
        <p:spPr>
          <a:xfrm>
            <a:off x="1047355" y="6577763"/>
            <a:ext cx="2307042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MCLMS (baseline)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D2FF567D-DF25-40BA-9C8B-3F61DFACC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939152"/>
              </p:ext>
            </p:extLst>
          </p:nvPr>
        </p:nvGraphicFramePr>
        <p:xfrm>
          <a:off x="7951549" y="3060077"/>
          <a:ext cx="2496741" cy="1295781"/>
        </p:xfrm>
        <a:graphic>
          <a:graphicData uri="http://schemas.openxmlformats.org/drawingml/2006/table">
            <a:tbl>
              <a:tblPr firstRow="1" firstCol="1" bandRow="1"/>
              <a:tblGrid>
                <a:gridCol w="1665826">
                  <a:extLst>
                    <a:ext uri="{9D8B030D-6E8A-4147-A177-3AD203B41FA5}">
                      <a16:colId xmlns:a16="http://schemas.microsoft.com/office/drawing/2014/main" val="2880709607"/>
                    </a:ext>
                  </a:extLst>
                </a:gridCol>
                <a:gridCol w="830915">
                  <a:extLst>
                    <a:ext uri="{9D8B030D-6E8A-4147-A177-3AD203B41FA5}">
                      <a16:colId xmlns:a16="http://schemas.microsoft.com/office/drawing/2014/main" val="23918846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2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2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 (dB)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910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Kalman stationary filter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-2.9109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994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MCLMS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-0.0013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6044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7096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7 Conclusions and future work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Conclusions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6665048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 dirty="0">
                <a:cs typeface="Times New Roman" panose="02020603050405020304" pitchFamily="18" charset="0"/>
              </a:rPr>
              <a:t>Conclusions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6C0EE33-7268-49EC-A31C-A96725E2EDF4}"/>
              </a:ext>
            </a:extLst>
          </p:cNvPr>
          <p:cNvSpPr txBox="1"/>
          <p:nvPr/>
        </p:nvSpPr>
        <p:spPr>
          <a:xfrm>
            <a:off x="855684" y="1528663"/>
            <a:ext cx="7743567" cy="396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Proposed three approaches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A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ccurate ATF estimation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lower NRMSPM than MCLMS</a:t>
            </a: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</a:rPr>
              <a:t>Acoustic applications</a:t>
            </a:r>
            <a:endParaRPr lang="en-US" altLang="zh-TW" sz="2000" b="1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Notable improvement in processed signal regarding PESQ and SDR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</a:rPr>
              <a:t>P</a:t>
            </a:r>
            <a:r>
              <a:rPr lang="en-US" altLang="zh-TW" sz="2000" b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arameters </a:t>
            </a:r>
            <a:r>
              <a:rPr lang="en-US" altLang="zh-TW" sz="2000" b="1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optimization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Getting Lower </a:t>
            </a: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NRMSPM than the cases without it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</a:rPr>
              <a:t>Moving source challenge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Solved by non-stationary Kalman filter</a:t>
            </a:r>
          </a:p>
        </p:txBody>
      </p:sp>
    </p:spTree>
    <p:extLst>
      <p:ext uri="{BB962C8B-B14F-4D97-AF65-F5344CB8AC3E}">
        <p14:creationId xmlns:p14="http://schemas.microsoft.com/office/powerpoint/2010/main" val="3166570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Future work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D3EC7F-4049-4C22-9744-8B87DCAE235B}"/>
              </a:ext>
            </a:extLst>
          </p:cNvPr>
          <p:cNvSpPr txBox="1"/>
          <p:nvPr/>
        </p:nvSpPr>
        <p:spPr>
          <a:xfrm>
            <a:off x="855685" y="1568230"/>
            <a:ext cx="7743567" cy="221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Applications in time or MTF domain</a:t>
            </a:r>
            <a:r>
              <a:rPr lang="en-US" altLang="zh-TW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TW" sz="2000" b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CTF domain</a:t>
            </a:r>
            <a:endParaRPr lang="en-US" altLang="zh-TW" sz="2000" b="1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R</a:t>
            </a: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educe the processing time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I</a:t>
            </a: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ncrease the quality of the processed signal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</a:rPr>
              <a:t>S</a:t>
            </a:r>
            <a:r>
              <a:rPr lang="en-US" altLang="zh-TW" sz="2000" b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tate-of-the-art BSI method</a:t>
            </a:r>
            <a:r>
              <a:rPr lang="en-US" altLang="zh-TW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lang="en-US" altLang="zh-TW" sz="2000" b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CTF signal model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Omit source localization procedures</a:t>
            </a:r>
          </a:p>
        </p:txBody>
      </p:sp>
    </p:spTree>
    <p:extLst>
      <p:ext uri="{BB962C8B-B14F-4D97-AF65-F5344CB8AC3E}">
        <p14:creationId xmlns:p14="http://schemas.microsoft.com/office/powerpoint/2010/main" val="13909748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References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743A2E-963E-4A99-9181-D4D57F2BC656}"/>
              </a:ext>
            </a:extLst>
          </p:cNvPr>
          <p:cNvSpPr txBox="1"/>
          <p:nvPr/>
        </p:nvSpPr>
        <p:spPr>
          <a:xfrm>
            <a:off x="611664" y="778343"/>
            <a:ext cx="9580827" cy="66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Y. Sato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, “ 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A method of self-recovering equalization for multilevel amplitude-modulaion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i="1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IEEE Trans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Commu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vol. 23, no. 6, pp. 679-682, 1975.</a:t>
            </a:r>
            <a:endParaRPr lang="zh-TW" altLang="zh-TW" sz="1200" kern="1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L. Tong, G. Xu, and T. Kailath, “A new approach to blind identification and equalization of multipath channels,”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Proc. 25th Asilomar Conf. Signals, Syst., Comput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2, pp. 856–860, 1991.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E. Moulines, P. Duhamel, J. F. Cardoso, and S. Mayrargue, “Subspace methods for the blind identification of multichannel FIR filters,”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Signal Processing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43, pp. 516–525, Feb. 1995.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H. Liu, G. Xu, and L. Tong, “A deterministic approach to blind equalization,”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Proc. 27th Asilomar Conf. Signals, Syst., Comput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1, pp. 751–755, 1993.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Y. Huang and J. Benesty, “Adaptive multi-channel least mean square and Newton algorithms for blind channel identification,”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Signal Processing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82, no. 8, pp. 1127–1138, Aug. 2002.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M. A. Haque and M. K. Hasan, “Noise robust multichannel frequency-domain LMS algorithms for blind channel identification,”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Signal Processing Letters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15, pp. 305–308, 2008.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T. Nakatani, T. Yoshioka, K. Kinoshita, M. Miyoshi and B. -H. Juang, “Speech Dereverberation Based on Variance-Normalized Delayed Linear Prediction,”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Audio, Speech, Lang. Process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., vol. 18, no. 7, pp. 1717–1731, 2010.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Rui ang, Kuangrong Hao, Lei Chen, Tong Wang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Chunli Jiang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 novel hybrid particle swarm optimization using adaptive strategy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</a:t>
            </a:r>
            <a:r>
              <a:rPr lang="en-US" altLang="zh-TW" sz="1200" i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Information Sciences,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vol.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579,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pp.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231-250, 2021.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 A. U. Islam and D. S. Bernstein, 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Recursive Least Squares for Real-Time Implementation,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r>
              <a:rPr lang="en-US" altLang="zh-TW" sz="12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IEEE Control Systems Magazine, 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vol. 39, no. 3, pp. 82-85, June 2019.</a:t>
            </a:r>
            <a:endParaRPr lang="en-US" altLang="zh-TW" sz="1200" kern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endParaRPr lang="zh-TW" altLang="zh-TW" sz="1200" kern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1369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826A305-2C51-4FF2-B1FA-AC735414A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2024/7/24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FCDB6D-B092-44AC-A94A-CDEE820E9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D345FD-002A-4459-B07A-FB3EDF8E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59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FB3A25-551E-441A-8943-4F104199CB0F}"/>
              </a:ext>
            </a:extLst>
          </p:cNvPr>
          <p:cNvSpPr txBox="1"/>
          <p:nvPr/>
        </p:nvSpPr>
        <p:spPr>
          <a:xfrm>
            <a:off x="3683540" y="2561617"/>
            <a:ext cx="30572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  <a:endParaRPr lang="zh-TW" altLang="en-US" sz="9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193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2 </a:t>
            </a:r>
            <a:r>
              <a:rPr lang="en-US" altLang="zh-TW" sz="3200" dirty="0"/>
              <a:t>Baseline approach 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2043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40DBA1D8-007A-4FB7-9631-A51C36A68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272" y="2372516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B5A2A8F7-78E5-4FF2-B90A-46232E658ED2}"/>
              </a:ext>
            </a:extLst>
          </p:cNvPr>
          <p:cNvGrpSpPr/>
          <p:nvPr/>
        </p:nvGrpSpPr>
        <p:grpSpPr>
          <a:xfrm>
            <a:off x="733898" y="657223"/>
            <a:ext cx="4972041" cy="5641239"/>
            <a:chOff x="733898" y="657223"/>
            <a:chExt cx="4972041" cy="5641239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6909090-1CD9-4DA5-8F87-11C0B20D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898" y="657223"/>
              <a:ext cx="4972041" cy="5641239"/>
            </a:xfrm>
            <a:prstGeom prst="rect">
              <a:avLst/>
            </a:prstGeom>
          </p:spPr>
        </p:pic>
        <p:sp>
          <p:nvSpPr>
            <p:cNvPr id="9" name="頁尾版面配置區 3">
              <a:extLst>
                <a:ext uri="{FF2B5EF4-FFF2-40B4-BE49-F238E27FC236}">
                  <a16:creationId xmlns:a16="http://schemas.microsoft.com/office/drawing/2014/main" id="{9AF30A53-B14C-43C0-BE61-1872762BEC21}"/>
                </a:ext>
              </a:extLst>
            </p:cNvPr>
            <p:cNvSpPr txBox="1">
              <a:spLocks/>
            </p:cNvSpPr>
            <p:nvPr/>
          </p:nvSpPr>
          <p:spPr>
            <a:xfrm>
              <a:off x="2603993" y="5034509"/>
              <a:ext cx="2920472" cy="66649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l" defTabSz="1043056" rtl="0" eaLnBrk="1" latinLnBrk="0" hangingPunct="1">
                <a:defRPr sz="1108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軟正黑體" pitchFamily="34" charset="-120"/>
                  <a:cs typeface="Arial" pitchFamily="34" charset="0"/>
                </a:defRPr>
              </a:lvl1pPr>
              <a:lvl2pPr marL="521528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60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anchi_0203</a:t>
              </a:r>
              <a:endParaRPr lang="zh-TW" altLang="en-US"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4841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9529" y="224775"/>
            <a:ext cx="7123429" cy="633276"/>
          </a:xfrm>
        </p:spPr>
        <p:txBody>
          <a:bodyPr/>
          <a:lstStyle/>
          <a:p>
            <a:r>
              <a:rPr lang="en-US" altLang="zh-TW"/>
              <a:t>Equations of </a:t>
            </a:r>
            <a:r>
              <a:rPr lang="en-US" altLang="zh-TW" dirty="0"/>
              <a:t>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DB035F-07D5-432C-85C9-C9CF4A63C509}"/>
              </a:ext>
            </a:extLst>
          </p:cNvPr>
          <p:cNvSpPr txBox="1"/>
          <p:nvPr/>
        </p:nvSpPr>
        <p:spPr>
          <a:xfrm>
            <a:off x="839754" y="1078861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 Inertia weight with chaotic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7C13C5D-C768-441E-8306-5510B9F92F74}"/>
              </a:ext>
            </a:extLst>
          </p:cNvPr>
          <p:cNvSpPr txBox="1"/>
          <p:nvPr/>
        </p:nvSpPr>
        <p:spPr>
          <a:xfrm>
            <a:off x="839755" y="3487082"/>
            <a:ext cx="5831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 Elite and dimensional learning strategies</a:t>
            </a: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C56D00B5-6015-427A-89BD-0C98E60FDE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807374"/>
              </p:ext>
            </p:extLst>
          </p:nvPr>
        </p:nvGraphicFramePr>
        <p:xfrm>
          <a:off x="1547777" y="1773300"/>
          <a:ext cx="3880258" cy="103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51" name="Equation" r:id="rId3" imgW="2476440" imgH="660240" progId="Equation.DSMT4">
                  <p:embed/>
                </p:oleObj>
              </mc:Choice>
              <mc:Fallback>
                <p:oleObj name="Equation" r:id="rId3" imgW="247644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7777" y="1773300"/>
                        <a:ext cx="3880258" cy="1034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5F475EDD-FB02-488A-AD48-A084D8D0A0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985892"/>
              </p:ext>
            </p:extLst>
          </p:nvPr>
        </p:nvGraphicFramePr>
        <p:xfrm>
          <a:off x="1547777" y="4250824"/>
          <a:ext cx="6668853" cy="2031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52" name="Equation" r:id="rId5" imgW="5003640" imgH="1523880" progId="Equation.DSMT4">
                  <p:embed/>
                </p:oleObj>
              </mc:Choice>
              <mc:Fallback>
                <p:oleObj name="Equation" r:id="rId5" imgW="5003640" imgH="1523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7777" y="4250824"/>
                        <a:ext cx="6668853" cy="2031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48612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r>
              <a:rPr lang="en-US" altLang="zh-TW"/>
              <a:t>Equations of </a:t>
            </a:r>
            <a:r>
              <a:rPr lang="en-US" altLang="zh-TW" dirty="0"/>
              <a:t>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EEBA7C-5132-446F-9CAB-D1B76B253232}"/>
              </a:ext>
            </a:extLst>
          </p:cNvPr>
          <p:cNvSpPr txBox="1"/>
          <p:nvPr/>
        </p:nvSpPr>
        <p:spPr>
          <a:xfrm>
            <a:off x="769583" y="1044252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 Adaptive position update strategy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87B129-6148-4FD1-AD26-0D1DEFA751A4}"/>
              </a:ext>
            </a:extLst>
          </p:cNvPr>
          <p:cNvSpPr txBox="1"/>
          <p:nvPr/>
        </p:nvSpPr>
        <p:spPr>
          <a:xfrm>
            <a:off x="769583" y="3975086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 Competitive substitution mechanism</a:t>
            </a:r>
          </a:p>
        </p:txBody>
      </p:sp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E10B1D1A-2048-4F9C-B627-7D0B0CCD0A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784831"/>
              </p:ext>
            </p:extLst>
          </p:nvPr>
        </p:nvGraphicFramePr>
        <p:xfrm>
          <a:off x="1498201" y="1651448"/>
          <a:ext cx="4479383" cy="1885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6" name="Equation" r:id="rId3" imgW="3530520" imgH="1485720" progId="Equation.DSMT4">
                  <p:embed/>
                </p:oleObj>
              </mc:Choice>
              <mc:Fallback>
                <p:oleObj name="Equation" r:id="rId3" imgW="3530520" imgH="148572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E10B1D1A-2048-4F9C-B627-7D0B0CCD0A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8201" y="1651448"/>
                        <a:ext cx="4479383" cy="1885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0EAEC18C-B5AB-4C6A-9EFE-655613BD27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034735"/>
              </p:ext>
            </p:extLst>
          </p:nvPr>
        </p:nvGraphicFramePr>
        <p:xfrm>
          <a:off x="1498201" y="4795848"/>
          <a:ext cx="6263295" cy="148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7" name="Equation" r:id="rId5" imgW="4343400" imgH="1028520" progId="Equation.DSMT4">
                  <p:embed/>
                </p:oleObj>
              </mc:Choice>
              <mc:Fallback>
                <p:oleObj name="Equation" r:id="rId5" imgW="4343400" imgH="102852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0EAEC18C-B5AB-4C6A-9EFE-655613BD27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98201" y="4795848"/>
                        <a:ext cx="6263295" cy="1483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88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8116461" cy="633276"/>
          </a:xfrm>
        </p:spPr>
        <p:txBody>
          <a:bodyPr/>
          <a:lstStyle/>
          <a:p>
            <a:r>
              <a:rPr lang="en-US" altLang="zh-TW" dirty="0"/>
              <a:t>Baseline approach </a:t>
            </a:r>
            <a:r>
              <a:rPr lang="en-US" altLang="zh-TW" sz="2800" dirty="0"/>
              <a:t>(concept of MCLMS)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2024/7/24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7</a:t>
            </a:fld>
            <a:endParaRPr lang="zh-TW" altLang="en-US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841B7DB-929B-41B5-A362-8F0A8F303D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11131"/>
              </p:ext>
            </p:extLst>
          </p:nvPr>
        </p:nvGraphicFramePr>
        <p:xfrm>
          <a:off x="658812" y="1350168"/>
          <a:ext cx="9375775" cy="486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5" name="Equation" r:id="rId4" imgW="6070320" imgH="3149280" progId="Equation.DSMT4">
                  <p:embed/>
                </p:oleObj>
              </mc:Choice>
              <mc:Fallback>
                <p:oleObj name="Equation" r:id="rId4" imgW="6070320" imgH="31492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86198D85-C7EC-4BBB-A60A-453A9BDA22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8812" y="1350168"/>
                        <a:ext cx="9375775" cy="486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43B27B25-7A2C-481E-9E79-656956F22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100" y="4210465"/>
            <a:ext cx="2509746" cy="11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7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3 Signal model</a:t>
            </a:r>
            <a:endParaRPr lang="en-US" altLang="zh-TW" sz="3200" dirty="0"/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656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model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BB19C582-724A-4690-85B6-25A2A3341A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264813"/>
              </p:ext>
            </p:extLst>
          </p:nvPr>
        </p:nvGraphicFramePr>
        <p:xfrm>
          <a:off x="422928" y="3685010"/>
          <a:ext cx="5005824" cy="307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9" name="Equation" r:id="rId3" imgW="2730240" imgH="1676160" progId="Equation.DSMT4">
                  <p:embed/>
                </p:oleObj>
              </mc:Choice>
              <mc:Fallback>
                <p:oleObj name="Equation" r:id="rId3" imgW="273024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2928" y="3685010"/>
                        <a:ext cx="5005824" cy="3071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D42713C8-4270-4205-AE18-5611481DF0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644834"/>
              </p:ext>
            </p:extLst>
          </p:nvPr>
        </p:nvGraphicFramePr>
        <p:xfrm>
          <a:off x="5992178" y="1358803"/>
          <a:ext cx="4456112" cy="507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00" name="Equation" r:id="rId5" imgW="2616120" imgH="2984400" progId="Equation.DSMT4">
                  <p:embed/>
                </p:oleObj>
              </mc:Choice>
              <mc:Fallback>
                <p:oleObj name="Equation" r:id="rId5" imgW="2616120" imgH="29844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BB19C582-724A-4690-85B6-25A2A3341A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2178" y="1358803"/>
                        <a:ext cx="4456112" cy="5078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FD05EAC8-970C-4B4E-A4B9-A3C8BFE66B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11381"/>
              </p:ext>
            </p:extLst>
          </p:nvPr>
        </p:nvGraphicFramePr>
        <p:xfrm>
          <a:off x="422928" y="1358803"/>
          <a:ext cx="2352675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01" name="Equation" r:id="rId7" imgW="1320480" imgH="914400" progId="Equation.DSMT4">
                  <p:embed/>
                </p:oleObj>
              </mc:Choice>
              <mc:Fallback>
                <p:oleObj name="Equation" r:id="rId7" imgW="132048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2928" y="1358803"/>
                        <a:ext cx="2352675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群組 15"/>
          <p:cNvGrpSpPr/>
          <p:nvPr/>
        </p:nvGrpSpPr>
        <p:grpSpPr>
          <a:xfrm>
            <a:off x="2577479" y="2176909"/>
            <a:ext cx="2555894" cy="682317"/>
            <a:chOff x="2732430" y="2560443"/>
            <a:chExt cx="2555894" cy="682317"/>
          </a:xfrm>
        </p:grpSpPr>
        <p:cxnSp>
          <p:nvCxnSpPr>
            <p:cNvPr id="9" name="直線單箭頭接點 8"/>
            <p:cNvCxnSpPr/>
            <p:nvPr/>
          </p:nvCxnSpPr>
          <p:spPr>
            <a:xfrm>
              <a:off x="2743200" y="2989165"/>
              <a:ext cx="6781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3468442" y="2735569"/>
              <a:ext cx="1014381" cy="5071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單箭頭接點 11"/>
            <p:cNvCxnSpPr/>
            <p:nvPr/>
          </p:nvCxnSpPr>
          <p:spPr>
            <a:xfrm>
              <a:off x="4482823" y="2989165"/>
              <a:ext cx="6781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2732430" y="2563914"/>
              <a:ext cx="603050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86326" y="2767473"/>
              <a:ext cx="623889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664435" y="2560443"/>
              <a:ext cx="623889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339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258624</TotalTime>
  <Words>2173</Words>
  <Application>Microsoft Office PowerPoint</Application>
  <PresentationFormat>自訂</PresentationFormat>
  <Paragraphs>619</Paragraphs>
  <Slides>62</Slides>
  <Notes>5</Notes>
  <HiddenSlides>0</HiddenSlides>
  <MMClips>25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69" baseType="lpstr">
      <vt:lpstr>Arial</vt:lpstr>
      <vt:lpstr>Calibri</vt:lpstr>
      <vt:lpstr>Cambria Math</vt:lpstr>
      <vt:lpstr>Times New Roman</vt:lpstr>
      <vt:lpstr>Wingdings</vt:lpstr>
      <vt:lpstr>Office 佈景主題</vt:lpstr>
      <vt:lpstr>Equation</vt:lpstr>
      <vt:lpstr>聲學傳遞函數盲估計以應用於去混響、聲源分離以及增強 Blind estimation of acoustic transfer functions with application to signal dereverberation, source separation, and speech enhancement Date：2024. 07. 24</vt:lpstr>
      <vt:lpstr>Outline</vt:lpstr>
      <vt:lpstr>PowerPoint 簡報</vt:lpstr>
      <vt:lpstr>Motivation</vt:lpstr>
      <vt:lpstr>Literature review</vt:lpstr>
      <vt:lpstr>PowerPoint 簡報</vt:lpstr>
      <vt:lpstr>Baseline approach (concept of MCLMS)</vt:lpstr>
      <vt:lpstr>PowerPoint 簡報</vt:lpstr>
      <vt:lpstr>Signal model</vt:lpstr>
      <vt:lpstr>PowerPoint 簡報</vt:lpstr>
      <vt:lpstr>Flow chart</vt:lpstr>
      <vt:lpstr>TDOA-based source localization</vt:lpstr>
      <vt:lpstr>TDOA-based source localization</vt:lpstr>
      <vt:lpstr>TDOA-based source localization</vt:lpstr>
      <vt:lpstr>PowerPoint 簡報</vt:lpstr>
      <vt:lpstr>Signal formation</vt:lpstr>
      <vt:lpstr>Signal formation</vt:lpstr>
      <vt:lpstr>Algorithm for WPE</vt:lpstr>
      <vt:lpstr>DAS beamformer</vt:lpstr>
      <vt:lpstr>PowerPoint 簡報</vt:lpstr>
      <vt:lpstr>Wiener filter approach</vt:lpstr>
      <vt:lpstr>RLS approach</vt:lpstr>
      <vt:lpstr>Kalman filter approach</vt:lpstr>
      <vt:lpstr>ATF reconstruction</vt:lpstr>
      <vt:lpstr>PowerPoint 簡報</vt:lpstr>
      <vt:lpstr>Which parameter?</vt:lpstr>
      <vt:lpstr>Concept of PSO</vt:lpstr>
      <vt:lpstr>Flowchart of PSO</vt:lpstr>
      <vt:lpstr>Equations of PSO</vt:lpstr>
      <vt:lpstr>Flowchart of ASPSO</vt:lpstr>
      <vt:lpstr>PowerPoint 簡報</vt:lpstr>
      <vt:lpstr>PowerPoint 簡報</vt:lpstr>
      <vt:lpstr>Settings</vt:lpstr>
      <vt:lpstr>Results</vt:lpstr>
      <vt:lpstr>Results</vt:lpstr>
      <vt:lpstr>Results</vt:lpstr>
      <vt:lpstr>PowerPoint 簡報</vt:lpstr>
      <vt:lpstr>Results</vt:lpstr>
      <vt:lpstr>PowerPoint 簡報</vt:lpstr>
      <vt:lpstr>MINT dereverberation</vt:lpstr>
      <vt:lpstr>MINT dereverberation</vt:lpstr>
      <vt:lpstr>Settings of TIKR and MPDR</vt:lpstr>
      <vt:lpstr>TIKR source separation results</vt:lpstr>
      <vt:lpstr>TIKR source separation results</vt:lpstr>
      <vt:lpstr>MPDR speech enhancement results</vt:lpstr>
      <vt:lpstr>MPDR speech enhancement results</vt:lpstr>
      <vt:lpstr>PowerPoint 簡報</vt:lpstr>
      <vt:lpstr>Settings</vt:lpstr>
      <vt:lpstr>Results</vt:lpstr>
      <vt:lpstr>Results</vt:lpstr>
      <vt:lpstr>PowerPoint 簡報</vt:lpstr>
      <vt:lpstr>Settings and Parameters</vt:lpstr>
      <vt:lpstr>Settings and Parameters</vt:lpstr>
      <vt:lpstr>Results</vt:lpstr>
      <vt:lpstr>PowerPoint 簡報</vt:lpstr>
      <vt:lpstr>Conclusions</vt:lpstr>
      <vt:lpstr>Future work</vt:lpstr>
      <vt:lpstr>References</vt:lpstr>
      <vt:lpstr>PowerPoint 簡報</vt:lpstr>
      <vt:lpstr>PowerPoint 簡報</vt:lpstr>
      <vt:lpstr>Equations of ASPSO</vt:lpstr>
      <vt:lpstr>Equations of ASPSO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2984</cp:revision>
  <cp:lastPrinted>2023-12-25T04:46:35Z</cp:lastPrinted>
  <dcterms:created xsi:type="dcterms:W3CDTF">2012-11-25T05:37:01Z</dcterms:created>
  <dcterms:modified xsi:type="dcterms:W3CDTF">2024-07-24T02:36:09Z</dcterms:modified>
</cp:coreProperties>
</file>